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8"/>
  </p:notesMasterIdLst>
  <p:handoutMasterIdLst>
    <p:handoutMasterId r:id="rId29"/>
  </p:handoutMasterIdLst>
  <p:sldIdLst>
    <p:sldId id="256" r:id="rId5"/>
    <p:sldId id="298" r:id="rId6"/>
    <p:sldId id="270" r:id="rId7"/>
    <p:sldId id="275" r:id="rId8"/>
    <p:sldId id="271" r:id="rId9"/>
    <p:sldId id="276" r:id="rId10"/>
    <p:sldId id="293" r:id="rId11"/>
    <p:sldId id="278" r:id="rId12"/>
    <p:sldId id="294" r:id="rId13"/>
    <p:sldId id="296" r:id="rId14"/>
    <p:sldId id="280" r:id="rId15"/>
    <p:sldId id="289" r:id="rId16"/>
    <p:sldId id="285" r:id="rId17"/>
    <p:sldId id="286" r:id="rId18"/>
    <p:sldId id="291" r:id="rId19"/>
    <p:sldId id="284" r:id="rId20"/>
    <p:sldId id="288" r:id="rId21"/>
    <p:sldId id="268" r:id="rId22"/>
    <p:sldId id="295" r:id="rId23"/>
    <p:sldId id="279" r:id="rId24"/>
    <p:sldId id="292" r:id="rId25"/>
    <p:sldId id="287" r:id="rId26"/>
    <p:sldId id="297" r:id="rId27"/>
  </p:sldIdLst>
  <p:sldSz cx="9144000" cy="6858000" type="screen4x3"/>
  <p:notesSz cx="6797675" cy="9926638"/>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0C7"/>
    <a:srgbClr val="1126D0"/>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25" autoAdjust="0"/>
    <p:restoredTop sz="94660" autoAdjust="0"/>
  </p:normalViewPr>
  <p:slideViewPr>
    <p:cSldViewPr snapToGrid="0" showGuides="1">
      <p:cViewPr>
        <p:scale>
          <a:sx n="150" d="100"/>
          <a:sy n="150" d="100"/>
        </p:scale>
        <p:origin x="-504" y="294"/>
      </p:cViewPr>
      <p:guideLst>
        <p:guide orient="horz"/>
        <p:guide pos="31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91" d="100"/>
          <a:sy n="91"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l" rtl="0">
              <a:defRPr sz="1200"/>
            </a:lvl1pPr>
          </a:lstStyle>
          <a:p>
            <a:pPr algn="r" rtl="0"/>
            <a:r>
              <a:rPr lang="it-IT" dirty="0" smtClean="0"/>
              <a:t>​</a:t>
            </a:r>
            <a:fld id="{0D8742EA-96E8-4119-9E72-91D63DB4C6D4}" type="datetime1">
              <a:rPr lang="it-IT" smtClean="0"/>
              <a:pPr algn="r" rtl="0"/>
              <a:t>07/03/2018</a:t>
            </a:fld>
            <a:r>
              <a:rPr lang="it-IT" dirty="0" smtClean="0"/>
              <a:t>​</a:t>
            </a:r>
            <a:endParaRPr lang="it-IT" dirty="0"/>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l" rtl="0">
              <a:defRPr sz="1200"/>
            </a:lvl1pPr>
          </a:lstStyle>
          <a:p>
            <a:pPr algn="r" rtl="0"/>
            <a:fld id="{06834459-7356-44BF-850D-8B30C4FB3B6B}" type="slidenum">
              <a:rPr lang="it-IT" smtClean="0"/>
              <a:pPr algn="r" rtl="0"/>
              <a:t>‹N›</a:t>
            </a:fld>
            <a:endParaRPr lang="it-IT"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it-IT" noProof="0" dirty="0"/>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rtl="0">
              <a:defRPr sz="1200"/>
            </a:lvl1pPr>
          </a:lstStyle>
          <a:p>
            <a:fld id="{13E80DBD-3AF4-4240-8960-760299330EB7}" type="datetime1">
              <a:rPr lang="it-IT" smtClean="0"/>
              <a:pPr/>
              <a:t>07/03/2018</a:t>
            </a:fld>
            <a:endParaRPr lang="it-IT" dirty="0"/>
          </a:p>
        </p:txBody>
      </p:sp>
      <p:sp>
        <p:nvSpPr>
          <p:cNvPr id="4" name="Segnaposto immagin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it-IT" noProof="0" dirty="0"/>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rtl="0">
              <a:defRPr sz="1200"/>
            </a:lvl1pPr>
          </a:lstStyle>
          <a:p>
            <a:fld id="{0A3C37BE-C303-496D-B5CD-85F2937540FC}" type="slidenum">
              <a:rPr lang="it-IT" smtClean="0"/>
              <a:pPr/>
              <a:t>‹N›</a:t>
            </a:fld>
            <a:endParaRPr lang="it-IT"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828675" y="2292095"/>
            <a:ext cx="7572375" cy="2219691"/>
          </a:xfrm>
          <a:prstGeom prst="rect">
            <a:avLst/>
          </a:prstGeom>
        </p:spPr>
        <p:txBody>
          <a:bodyPr rtlCol="0" anchor="ctr">
            <a:normAutofit/>
          </a:bodyPr>
          <a:lstStyle>
            <a:lvl1pPr algn="l" rtl="0">
              <a:defRPr sz="4400" cap="all" baseline="0"/>
            </a:lvl1pPr>
          </a:lstStyle>
          <a:p>
            <a:pPr rtl="0"/>
            <a:r>
              <a:rPr lang="it-IT" noProof="0" smtClean="0"/>
              <a:t>Fare clic per modificare lo stile del titolo</a:t>
            </a:r>
            <a:endParaRPr lang="it-IT" noProof="0" dirty="0"/>
          </a:p>
        </p:txBody>
      </p:sp>
      <p:sp>
        <p:nvSpPr>
          <p:cNvPr id="3" name="Sottotitolo 2"/>
          <p:cNvSpPr>
            <a:spLocks noGrp="1"/>
          </p:cNvSpPr>
          <p:nvPr>
            <p:ph type="subTitle" idx="1"/>
          </p:nvPr>
        </p:nvSpPr>
        <p:spPr>
          <a:xfrm>
            <a:off x="828674" y="4511785"/>
            <a:ext cx="7572376" cy="955565"/>
          </a:xfrm>
          <a:prstGeom prst="rect">
            <a:avLst/>
          </a:prstGeo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noProof="0" smtClean="0"/>
              <a:t>Fare clic per modificare lo stile del sottotitolo dello schema</a:t>
            </a:r>
            <a:endParaRPr lang="it-IT" noProof="0" dirty="0"/>
          </a:p>
        </p:txBody>
      </p:sp>
      <p:sp>
        <p:nvSpPr>
          <p:cNvPr id="4" name="Segnaposto data 3"/>
          <p:cNvSpPr>
            <a:spLocks noGrp="1"/>
          </p:cNvSpPr>
          <p:nvPr>
            <p:ph type="dt" sz="half" idx="10"/>
          </p:nvPr>
        </p:nvSpPr>
        <p:spPr>
          <a:xfrm>
            <a:off x="828675" y="6356352"/>
            <a:ext cx="1372169" cy="365125"/>
          </a:xfrm>
          <a:prstGeom prst="rect">
            <a:avLst/>
          </a:prstGeom>
        </p:spPr>
        <p:txBody>
          <a:bodyPr rtlCol="0"/>
          <a:lstStyle/>
          <a:p>
            <a:r>
              <a:rPr lang="it-IT" dirty="0" smtClean="0"/>
              <a:t>​</a:t>
            </a:r>
            <a:fld id="{88DA2626-EB79-4D40-8DD1-555BED05B3C0}" type="datetime1">
              <a:rPr lang="it-IT" smtClean="0"/>
              <a:pPr/>
              <a:t>07/03/2018</a:t>
            </a:fld>
            <a:r>
              <a:rPr lang="it-IT" dirty="0" smtClean="0"/>
              <a:t>​</a:t>
            </a:r>
            <a:endParaRPr lang="it-IT" dirty="0"/>
          </a:p>
        </p:txBody>
      </p:sp>
      <p:sp>
        <p:nvSpPr>
          <p:cNvPr id="5" name="Segnaposto piè di pagina 4"/>
          <p:cNvSpPr>
            <a:spLocks noGrp="1"/>
          </p:cNvSpPr>
          <p:nvPr>
            <p:ph type="ftr" sz="quarter" idx="11"/>
          </p:nvPr>
        </p:nvSpPr>
        <p:spPr>
          <a:xfrm>
            <a:off x="2200844" y="6356350"/>
            <a:ext cx="4742312" cy="365126"/>
          </a:xfrm>
          <a:prstGeom prst="rect">
            <a:avLst/>
          </a:prstGeom>
        </p:spPr>
        <p:txBody>
          <a:bodyPr rtlCol="0"/>
          <a:lstStyle/>
          <a:p>
            <a:pPr rtl="0"/>
            <a:endParaRPr lang="it-IT" noProof="0" dirty="0"/>
          </a:p>
        </p:txBody>
      </p:sp>
      <p:sp>
        <p:nvSpPr>
          <p:cNvPr id="6" name="Segnaposto numero diapositiva 5"/>
          <p:cNvSpPr>
            <a:spLocks noGrp="1"/>
          </p:cNvSpPr>
          <p:nvPr>
            <p:ph type="sldNum" sz="quarter" idx="12"/>
          </p:nvPr>
        </p:nvSpPr>
        <p:spPr>
          <a:xfrm>
            <a:off x="6942587" y="6356352"/>
            <a:ext cx="1371600" cy="365125"/>
          </a:xfrm>
          <a:prstGeom prst="rect">
            <a:avLst/>
          </a:prstGeom>
        </p:spPr>
        <p:txBody>
          <a:bodyPr rtlCol="0"/>
          <a:lstStyle/>
          <a:p>
            <a:pPr rtl="0"/>
            <a:fld id="{0FF54DE5-C571-48E8-A5BC-B369434E2F44}" type="slidenum">
              <a:rPr lang="it-IT" noProof="0" smtClean="0"/>
              <a:pPr rtl="0"/>
              <a:t>‹N›</a:t>
            </a:fld>
            <a:endParaRPr lang="it-IT" noProof="0" dirty="0"/>
          </a:p>
        </p:txBody>
      </p:sp>
      <p:pic>
        <p:nvPicPr>
          <p:cNvPr id="11" name="Immagin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4" y="0"/>
            <a:ext cx="1310643"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28675" y="76200"/>
            <a:ext cx="7485512" cy="1096962"/>
          </a:xfrm>
          <a:prstGeom prst="rect">
            <a:avLst/>
          </a:prstGeom>
        </p:spPr>
        <p:txBody>
          <a:bodyPr rtlCol="0" anchor="b"/>
          <a:lstStyle>
            <a:lvl1pPr algn="l" rtl="0">
              <a:defRPr sz="3200"/>
            </a:lvl1pPr>
          </a:lstStyle>
          <a:p>
            <a:pPr rtl="0"/>
            <a:r>
              <a:rPr lang="it-IT" noProof="0" smtClean="0"/>
              <a:t>Fare clic per modificare lo stile del titolo</a:t>
            </a:r>
            <a:endParaRPr lang="it-IT" noProof="0" dirty="0"/>
          </a:p>
        </p:txBody>
      </p:sp>
      <p:sp>
        <p:nvSpPr>
          <p:cNvPr id="3" name="Segnaposto immagine 2"/>
          <p:cNvSpPr>
            <a:spLocks noGrp="1"/>
          </p:cNvSpPr>
          <p:nvPr>
            <p:ph type="pic" idx="1"/>
          </p:nvPr>
        </p:nvSpPr>
        <p:spPr>
          <a:xfrm>
            <a:off x="3491003" y="1600200"/>
            <a:ext cx="4823184" cy="4572001"/>
          </a:xfrm>
          <a:prstGeom prst="rect">
            <a:avLst/>
          </a:prstGeo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noProof="0" smtClean="0"/>
              <a:t>Fare clic sull'icona per inserire un'immagine</a:t>
            </a:r>
            <a:endParaRPr lang="it-IT" noProof="0" dirty="0"/>
          </a:p>
        </p:txBody>
      </p:sp>
      <p:sp>
        <p:nvSpPr>
          <p:cNvPr id="4" name="Segnaposto testo 3"/>
          <p:cNvSpPr>
            <a:spLocks noGrp="1"/>
          </p:cNvSpPr>
          <p:nvPr>
            <p:ph type="body" sz="half" idx="2" hasCustomPrompt="1"/>
          </p:nvPr>
        </p:nvSpPr>
        <p:spPr>
          <a:xfrm>
            <a:off x="828675" y="1600200"/>
            <a:ext cx="2547747" cy="4572000"/>
          </a:xfrm>
          <a:prstGeom prst="rect">
            <a:avLst/>
          </a:prstGeo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noProof="0" dirty="0" smtClean="0"/>
              <a:t>Fare clic per modificare stili del testo dello schema</a:t>
            </a:r>
          </a:p>
        </p:txBody>
      </p:sp>
      <p:sp>
        <p:nvSpPr>
          <p:cNvPr id="5" name="Segnaposto data 4"/>
          <p:cNvSpPr>
            <a:spLocks noGrp="1"/>
          </p:cNvSpPr>
          <p:nvPr>
            <p:ph type="dt" sz="half" idx="10"/>
          </p:nvPr>
        </p:nvSpPr>
        <p:spPr>
          <a:xfrm>
            <a:off x="828675" y="6356352"/>
            <a:ext cx="1372169" cy="365125"/>
          </a:xfrm>
          <a:prstGeom prst="rect">
            <a:avLst/>
          </a:prstGeom>
        </p:spPr>
        <p:txBody>
          <a:bodyPr rtlCol="0"/>
          <a:lstStyle/>
          <a:p>
            <a:r>
              <a:rPr lang="it-IT" dirty="0" smtClean="0"/>
              <a:t>​</a:t>
            </a:r>
            <a:fld id="{4C681C7C-6639-4D2E-928A-C2226BCBB7AE}" type="datetime1">
              <a:rPr lang="it-IT" smtClean="0"/>
              <a:pPr/>
              <a:t>07/03/2018</a:t>
            </a:fld>
            <a:r>
              <a:rPr lang="it-IT" dirty="0" smtClean="0"/>
              <a:t>​</a:t>
            </a:r>
            <a:endParaRPr lang="it-IT" dirty="0"/>
          </a:p>
        </p:txBody>
      </p:sp>
      <p:sp>
        <p:nvSpPr>
          <p:cNvPr id="6" name="Segnaposto piè di pagina 5"/>
          <p:cNvSpPr>
            <a:spLocks noGrp="1"/>
          </p:cNvSpPr>
          <p:nvPr>
            <p:ph type="ftr" sz="quarter" idx="11"/>
          </p:nvPr>
        </p:nvSpPr>
        <p:spPr>
          <a:xfrm>
            <a:off x="2200844" y="6356350"/>
            <a:ext cx="4742312" cy="365126"/>
          </a:xfrm>
          <a:prstGeom prst="rect">
            <a:avLst/>
          </a:prstGeom>
        </p:spPr>
        <p:txBody>
          <a:bodyPr rtlCol="0"/>
          <a:lstStyle/>
          <a:p>
            <a:pPr rtl="0"/>
            <a:endParaRPr lang="it-IT" noProof="0" dirty="0"/>
          </a:p>
        </p:txBody>
      </p:sp>
      <p:sp>
        <p:nvSpPr>
          <p:cNvPr id="7" name="Segnaposto numero diapositiva 6"/>
          <p:cNvSpPr>
            <a:spLocks noGrp="1"/>
          </p:cNvSpPr>
          <p:nvPr>
            <p:ph type="sldNum" sz="quarter" idx="12"/>
          </p:nvPr>
        </p:nvSpPr>
        <p:spPr>
          <a:xfrm>
            <a:off x="6942587" y="6356352"/>
            <a:ext cx="1371600" cy="365125"/>
          </a:xfrm>
          <a:prstGeom prst="rect">
            <a:avLst/>
          </a:prstGeom>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828675" y="76200"/>
            <a:ext cx="7485512" cy="1096962"/>
          </a:xfrm>
          <a:prstGeom prst="rect">
            <a:avLst/>
          </a:prstGeom>
        </p:spPr>
        <p:txBody>
          <a:bodyPr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hasCustomPrompt="1"/>
          </p:nvPr>
        </p:nvSpPr>
        <p:spPr>
          <a:xfrm>
            <a:off x="828675" y="1600200"/>
            <a:ext cx="7486650" cy="4572000"/>
          </a:xfrm>
          <a:prstGeom prst="rect">
            <a:avLst/>
          </a:prstGeom>
        </p:spPr>
        <p:txBody>
          <a:bodyPr vert="eaVert" rtlCol="0"/>
          <a:lstStyle>
            <a:lvl1pPr rtl="0">
              <a:defRPr/>
            </a:lvl1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a:xfrm>
            <a:off x="828675" y="6356352"/>
            <a:ext cx="1372169" cy="365125"/>
          </a:xfrm>
          <a:prstGeom prst="rect">
            <a:avLst/>
          </a:prstGeom>
        </p:spPr>
        <p:txBody>
          <a:bodyPr rtlCol="0"/>
          <a:lstStyle/>
          <a:p>
            <a:r>
              <a:rPr lang="it-IT" dirty="0" smtClean="0"/>
              <a:t>​</a:t>
            </a:r>
            <a:fld id="{2289B057-FE3E-4297-86E4-524E5B4C4EA4}" type="datetime1">
              <a:rPr lang="it-IT" smtClean="0"/>
              <a:pPr/>
              <a:t>07/03/2018</a:t>
            </a:fld>
            <a:r>
              <a:rPr lang="it-IT" dirty="0" smtClean="0"/>
              <a:t>​</a:t>
            </a:r>
            <a:endParaRPr lang="it-IT" dirty="0"/>
          </a:p>
        </p:txBody>
      </p:sp>
      <p:sp>
        <p:nvSpPr>
          <p:cNvPr id="5" name="Segnaposto piè di pagina 4"/>
          <p:cNvSpPr>
            <a:spLocks noGrp="1"/>
          </p:cNvSpPr>
          <p:nvPr>
            <p:ph type="ftr" sz="quarter" idx="11"/>
          </p:nvPr>
        </p:nvSpPr>
        <p:spPr>
          <a:xfrm>
            <a:off x="2200844" y="6356350"/>
            <a:ext cx="4742312" cy="365126"/>
          </a:xfrm>
          <a:prstGeom prst="rect">
            <a:avLst/>
          </a:prstGeom>
        </p:spPr>
        <p:txBody>
          <a:bodyPr rtlCol="0"/>
          <a:lstStyle/>
          <a:p>
            <a:pPr rtl="0"/>
            <a:endParaRPr lang="it-IT" noProof="0" dirty="0"/>
          </a:p>
        </p:txBody>
      </p:sp>
      <p:sp>
        <p:nvSpPr>
          <p:cNvPr id="6" name="Segnaposto numero diapositiva 5"/>
          <p:cNvSpPr>
            <a:spLocks noGrp="1"/>
          </p:cNvSpPr>
          <p:nvPr>
            <p:ph type="sldNum" sz="quarter" idx="12"/>
          </p:nvPr>
        </p:nvSpPr>
        <p:spPr>
          <a:xfrm>
            <a:off x="6942587" y="6356352"/>
            <a:ext cx="1371600" cy="365125"/>
          </a:xfrm>
          <a:prstGeom prst="rect">
            <a:avLst/>
          </a:prstGeom>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29450" y="365125"/>
            <a:ext cx="1285875" cy="5811838"/>
          </a:xfrm>
          <a:prstGeom prst="rect">
            <a:avLst/>
          </a:prstGeom>
        </p:spPr>
        <p:txBody>
          <a:bodyPr vert="eaVert"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hasCustomPrompt="1"/>
          </p:nvPr>
        </p:nvSpPr>
        <p:spPr>
          <a:xfrm>
            <a:off x="828675" y="365125"/>
            <a:ext cx="6074172" cy="5811838"/>
          </a:xfrm>
          <a:prstGeom prst="rect">
            <a:avLst/>
          </a:prstGeom>
        </p:spPr>
        <p:txBody>
          <a:bodyPr vert="eaVert" rtlCol="0"/>
          <a:lstStyle>
            <a:lvl1pPr rtl="0">
              <a:defRPr/>
            </a:lvl1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a:xfrm>
            <a:off x="828675" y="6356352"/>
            <a:ext cx="1372169" cy="365125"/>
          </a:xfrm>
          <a:prstGeom prst="rect">
            <a:avLst/>
          </a:prstGeom>
        </p:spPr>
        <p:txBody>
          <a:bodyPr rtlCol="0"/>
          <a:lstStyle/>
          <a:p>
            <a:r>
              <a:rPr lang="it-IT" dirty="0" smtClean="0"/>
              <a:t>​</a:t>
            </a:r>
            <a:fld id="{901D9FD7-BECD-4BE6-A740-363393FEA6A9}" type="datetime1">
              <a:rPr lang="it-IT" smtClean="0"/>
              <a:pPr/>
              <a:t>07/03/2018</a:t>
            </a:fld>
            <a:r>
              <a:rPr lang="it-IT" dirty="0" smtClean="0"/>
              <a:t>​</a:t>
            </a:r>
            <a:endParaRPr lang="it-IT" dirty="0"/>
          </a:p>
        </p:txBody>
      </p:sp>
      <p:sp>
        <p:nvSpPr>
          <p:cNvPr id="5" name="Segnaposto piè di pagina 4"/>
          <p:cNvSpPr>
            <a:spLocks noGrp="1"/>
          </p:cNvSpPr>
          <p:nvPr>
            <p:ph type="ftr" sz="quarter" idx="11"/>
          </p:nvPr>
        </p:nvSpPr>
        <p:spPr>
          <a:xfrm>
            <a:off x="2200844" y="6356350"/>
            <a:ext cx="4742312" cy="365126"/>
          </a:xfrm>
          <a:prstGeom prst="rect">
            <a:avLst/>
          </a:prstGeom>
        </p:spPr>
        <p:txBody>
          <a:bodyPr rtlCol="0"/>
          <a:lstStyle/>
          <a:p>
            <a:pPr rtl="0"/>
            <a:endParaRPr lang="it-IT" noProof="0" dirty="0"/>
          </a:p>
        </p:txBody>
      </p:sp>
      <p:sp>
        <p:nvSpPr>
          <p:cNvPr id="6" name="Segnaposto numero diapositiva 5"/>
          <p:cNvSpPr>
            <a:spLocks noGrp="1"/>
          </p:cNvSpPr>
          <p:nvPr>
            <p:ph type="sldNum" sz="quarter" idx="12"/>
          </p:nvPr>
        </p:nvSpPr>
        <p:spPr>
          <a:xfrm>
            <a:off x="6942587" y="6356352"/>
            <a:ext cx="1371600" cy="365125"/>
          </a:xfrm>
          <a:prstGeom prst="rect">
            <a:avLst/>
          </a:prstGeom>
        </p:spPr>
        <p:txBody>
          <a:bodyPr rtlCol="0"/>
          <a:lstStyle/>
          <a:p>
            <a:pPr rtl="0"/>
            <a:fld id="{0FF54DE5-C571-48E8-A5BC-B369434E2F44}" type="slidenum">
              <a:rPr lang="it-IT" noProof="0" smtClean="0"/>
              <a:pPr rtl="0"/>
              <a:t>‹N›</a:t>
            </a:fld>
            <a:endParaRPr lang="it-IT" noProof="0" dirty="0"/>
          </a:p>
        </p:txBody>
      </p:sp>
      <p:grpSp>
        <p:nvGrpSpPr>
          <p:cNvPr id="7" name="Gruppo 6"/>
          <p:cNvGrpSpPr/>
          <p:nvPr/>
        </p:nvGrpSpPr>
        <p:grpSpPr>
          <a:xfrm rot="5400000">
            <a:off x="4181447" y="3239394"/>
            <a:ext cx="5632704" cy="63302"/>
            <a:chOff x="1073150" y="1219201"/>
            <a:chExt cx="10058400" cy="63125"/>
          </a:xfrm>
        </p:grpSpPr>
        <p:cxnSp>
          <p:nvCxnSpPr>
            <p:cNvPr id="8" name="Connettore dirit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28675" y="76200"/>
            <a:ext cx="7485512" cy="1096962"/>
          </a:xfrm>
          <a:prstGeom prst="rect">
            <a:avLst/>
          </a:prstGeom>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idx="1" hasCustomPrompt="1"/>
          </p:nvPr>
        </p:nvSpPr>
        <p:spPr>
          <a:xfrm>
            <a:off x="828675" y="1600200"/>
            <a:ext cx="7486650" cy="4572000"/>
          </a:xfrm>
          <a:prstGeom prst="rect">
            <a:avLst/>
          </a:prstGeom>
        </p:spPr>
        <p:txBody>
          <a:bodyPr rtlCol="0"/>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a:xfrm>
            <a:off x="828675" y="6356352"/>
            <a:ext cx="1372169" cy="365125"/>
          </a:xfrm>
          <a:prstGeom prst="rect">
            <a:avLst/>
          </a:prstGeom>
        </p:spPr>
        <p:txBody>
          <a:bodyPr rtlCol="0"/>
          <a:lstStyle>
            <a:lvl1pPr>
              <a:defRPr/>
            </a:lvl1pPr>
          </a:lstStyle>
          <a:p>
            <a:fld id="{FB7D3E48-7CFA-43F1-BF5B-DD6A94F20CF7}" type="datetime1">
              <a:rPr lang="it-IT" smtClean="0"/>
              <a:pPr/>
              <a:t>07/03/2018</a:t>
            </a:fld>
            <a:endParaRPr lang="it-IT" dirty="0"/>
          </a:p>
        </p:txBody>
      </p:sp>
      <p:sp>
        <p:nvSpPr>
          <p:cNvPr id="5" name="Segnaposto piè di pagina 4"/>
          <p:cNvSpPr>
            <a:spLocks noGrp="1"/>
          </p:cNvSpPr>
          <p:nvPr>
            <p:ph type="ftr" sz="quarter" idx="11"/>
          </p:nvPr>
        </p:nvSpPr>
        <p:spPr>
          <a:xfrm>
            <a:off x="2200844" y="6356350"/>
            <a:ext cx="4742312" cy="365126"/>
          </a:xfrm>
          <a:prstGeom prst="rect">
            <a:avLst/>
          </a:prstGeom>
        </p:spPr>
        <p:txBody>
          <a:bodyPr rtlCol="0"/>
          <a:lstStyle/>
          <a:p>
            <a:pPr rtl="0"/>
            <a:endParaRPr lang="it-IT" noProof="0" dirty="0"/>
          </a:p>
        </p:txBody>
      </p:sp>
      <p:sp>
        <p:nvSpPr>
          <p:cNvPr id="6" name="Segnaposto numero diapositiva 5"/>
          <p:cNvSpPr>
            <a:spLocks noGrp="1"/>
          </p:cNvSpPr>
          <p:nvPr>
            <p:ph type="sldNum" sz="quarter" idx="12"/>
          </p:nvPr>
        </p:nvSpPr>
        <p:spPr>
          <a:xfrm>
            <a:off x="6942587" y="6356352"/>
            <a:ext cx="1371600" cy="365125"/>
          </a:xfrm>
          <a:prstGeom prst="rect">
            <a:avLst/>
          </a:prstGeom>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grpSp>
        <p:nvGrpSpPr>
          <p:cNvPr id="13" name="Gruppo 12"/>
          <p:cNvGrpSpPr/>
          <p:nvPr/>
        </p:nvGrpSpPr>
        <p:grpSpPr>
          <a:xfrm rot="10800000">
            <a:off x="0" y="5645511"/>
            <a:ext cx="9144000" cy="63125"/>
            <a:chOff x="507492" y="1501519"/>
            <a:chExt cx="8129016" cy="63125"/>
          </a:xfrm>
        </p:grpSpPr>
        <p:cxnSp>
          <p:nvCxnSpPr>
            <p:cNvPr id="17" name="Connettore dirit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po 13"/>
          <p:cNvGrpSpPr/>
          <p:nvPr/>
        </p:nvGrpSpPr>
        <p:grpSpPr>
          <a:xfrm>
            <a:off x="0" y="1143001"/>
            <a:ext cx="9144000" cy="63125"/>
            <a:chOff x="507492" y="1501519"/>
            <a:chExt cx="8129016" cy="63125"/>
          </a:xfrm>
        </p:grpSpPr>
        <p:cxnSp>
          <p:nvCxnSpPr>
            <p:cNvPr id="15" name="Connettore dirit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ttangolo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828675" y="2292095"/>
            <a:ext cx="4300538" cy="2219691"/>
          </a:xfrm>
          <a:prstGeom prst="rect">
            <a:avLst/>
          </a:prstGeom>
        </p:spPr>
        <p:txBody>
          <a:bodyPr rtlCol="0" anchor="ctr">
            <a:normAutofit/>
          </a:bodyPr>
          <a:lstStyle>
            <a:lvl1pPr algn="l" rtl="0">
              <a:defRPr sz="4400" cap="all" baseline="0"/>
            </a:lvl1pPr>
          </a:lstStyle>
          <a:p>
            <a:pPr rtl="0"/>
            <a:r>
              <a:rPr lang="it-IT" noProof="0" smtClean="0"/>
              <a:t>Fare clic per modificare lo stile del titolo</a:t>
            </a:r>
            <a:endParaRPr lang="it-IT" noProof="0" dirty="0"/>
          </a:p>
        </p:txBody>
      </p:sp>
      <p:sp>
        <p:nvSpPr>
          <p:cNvPr id="3" name="Sottotitolo 2"/>
          <p:cNvSpPr>
            <a:spLocks noGrp="1"/>
          </p:cNvSpPr>
          <p:nvPr>
            <p:ph type="subTitle" idx="1"/>
          </p:nvPr>
        </p:nvSpPr>
        <p:spPr>
          <a:xfrm>
            <a:off x="828675" y="4511785"/>
            <a:ext cx="4300538" cy="955565"/>
          </a:xfrm>
          <a:prstGeom prst="rect">
            <a:avLst/>
          </a:prstGeo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noProof="0" smtClean="0"/>
              <a:t>Fare clic per modificare lo stile del sottotitolo dello schema</a:t>
            </a:r>
            <a:endParaRPr lang="it-IT" noProof="0" dirty="0"/>
          </a:p>
        </p:txBody>
      </p:sp>
      <p:pic>
        <p:nvPicPr>
          <p:cNvPr id="10" name="Immagin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2292094"/>
          </a:xfrm>
          <a:prstGeom prst="rect">
            <a:avLst/>
          </a:prstGeom>
        </p:spPr>
      </p:pic>
      <p:sp>
        <p:nvSpPr>
          <p:cNvPr id="11" name="Segnaposto immagine 10"/>
          <p:cNvSpPr>
            <a:spLocks noGrp="1"/>
          </p:cNvSpPr>
          <p:nvPr>
            <p:ph type="pic" sz="quarter" idx="13"/>
          </p:nvPr>
        </p:nvSpPr>
        <p:spPr>
          <a:xfrm>
            <a:off x="5235798" y="1310656"/>
            <a:ext cx="3908203" cy="4208604"/>
          </a:xfrm>
          <a:prstGeom prst="rect">
            <a:avLst/>
          </a:prstGeom>
          <a:solidFill>
            <a:schemeClr val="tx1">
              <a:lumMod val="20000"/>
              <a:lumOff val="80000"/>
            </a:schemeClr>
          </a:solidFill>
        </p:spPr>
        <p:txBody>
          <a:bodyPr tIns="1005840" rtlCol="0"/>
          <a:lstStyle>
            <a:lvl1pPr marL="0" indent="0" algn="ctr" rtl="0">
              <a:buNone/>
              <a:defRPr/>
            </a:lvl1pPr>
          </a:lstStyle>
          <a:p>
            <a:pPr rtl="0"/>
            <a:r>
              <a:rPr lang="it-IT" noProof="0" smtClean="0"/>
              <a:t>Fare clic sull'icona per inserire un'immagine</a:t>
            </a:r>
            <a:endParaRPr lang="it-IT" noProof="0" dirty="0"/>
          </a:p>
        </p:txBody>
      </p:sp>
      <p:sp>
        <p:nvSpPr>
          <p:cNvPr id="19" name="Testo informativo"/>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it-IT" sz="1200" b="1" i="1" noProof="0" dirty="0" smtClean="0">
                <a:latin typeface="Arial" pitchFamily="34" charset="0"/>
                <a:cs typeface="Arial" pitchFamily="34" charset="0"/>
              </a:rPr>
              <a:t>NOTA:</a:t>
            </a:r>
          </a:p>
          <a:p>
            <a:pPr rtl="0"/>
            <a:r>
              <a:rPr lang="it-IT" sz="1200" i="1" noProof="0" dirty="0" smtClean="0">
                <a:latin typeface="Arial" pitchFamily="34" charset="0"/>
                <a:cs typeface="Arial" pitchFamily="34" charset="0"/>
              </a:rPr>
              <a:t>per cambiare l'immagine in questa diapositiva, selezionarla ed eliminarla. Quindi fare clic sull'icona Inserisci nel segnaposto per inserire l'immagine desiderata.</a:t>
            </a:r>
            <a:endParaRPr lang="it-IT" sz="1200" i="1" noProof="0"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8" name="Gruppo 7"/>
          <p:cNvGrpSpPr/>
          <p:nvPr/>
        </p:nvGrpSpPr>
        <p:grpSpPr>
          <a:xfrm>
            <a:off x="0" y="2514601"/>
            <a:ext cx="9144000" cy="3194035"/>
            <a:chOff x="647402" y="2514600"/>
            <a:chExt cx="10838688" cy="3194035"/>
          </a:xfrm>
        </p:grpSpPr>
        <p:grpSp>
          <p:nvGrpSpPr>
            <p:cNvPr id="9" name="Gruppo 8"/>
            <p:cNvGrpSpPr/>
            <p:nvPr/>
          </p:nvGrpSpPr>
          <p:grpSpPr>
            <a:xfrm>
              <a:off x="647402" y="2514600"/>
              <a:ext cx="10838688" cy="63125"/>
              <a:chOff x="507492" y="1501519"/>
              <a:chExt cx="8129016" cy="63125"/>
            </a:xfrm>
          </p:grpSpPr>
          <p:cxnSp>
            <p:nvCxnSpPr>
              <p:cNvPr id="14" name="Connettore dirit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ttango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11" name="Gruppo 10"/>
            <p:cNvGrpSpPr/>
            <p:nvPr/>
          </p:nvGrpSpPr>
          <p:grpSpPr>
            <a:xfrm rot="10800000">
              <a:off x="647402" y="5645510"/>
              <a:ext cx="10838688" cy="63125"/>
              <a:chOff x="507492" y="1501519"/>
              <a:chExt cx="8129016" cy="63125"/>
            </a:xfrm>
          </p:grpSpPr>
          <p:cxnSp>
            <p:nvCxnSpPr>
              <p:cNvPr id="12" name="Connettore drit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olo 1"/>
          <p:cNvSpPr>
            <a:spLocks noGrp="1"/>
          </p:cNvSpPr>
          <p:nvPr>
            <p:ph type="title"/>
          </p:nvPr>
        </p:nvSpPr>
        <p:spPr>
          <a:xfrm>
            <a:off x="828675" y="2971806"/>
            <a:ext cx="7553324" cy="1684150"/>
          </a:xfrm>
          <a:prstGeom prst="rect">
            <a:avLst/>
          </a:prstGeom>
        </p:spPr>
        <p:txBody>
          <a:bodyPr rtlCol="0" anchor="ctr">
            <a:normAutofit/>
          </a:bodyPr>
          <a:lstStyle>
            <a:lvl1pPr algn="l" rtl="0">
              <a:defRPr sz="4400" cap="all" baseline="0">
                <a:solidFill>
                  <a:schemeClr val="bg1"/>
                </a:solidFill>
              </a:defRPr>
            </a:lvl1pPr>
          </a:lstStyle>
          <a:p>
            <a:pPr rtl="0"/>
            <a:r>
              <a:rPr lang="it-IT" noProof="0" smtClean="0"/>
              <a:t>Fare clic per modificare lo stile del titolo</a:t>
            </a:r>
            <a:endParaRPr lang="it-IT" noProof="0" dirty="0"/>
          </a:p>
        </p:txBody>
      </p:sp>
      <p:sp>
        <p:nvSpPr>
          <p:cNvPr id="3" name="Segnaposto testo 2"/>
          <p:cNvSpPr>
            <a:spLocks noGrp="1"/>
          </p:cNvSpPr>
          <p:nvPr>
            <p:ph type="body" idx="1" hasCustomPrompt="1"/>
          </p:nvPr>
        </p:nvSpPr>
        <p:spPr>
          <a:xfrm>
            <a:off x="828675" y="4655956"/>
            <a:ext cx="7553324" cy="509750"/>
          </a:xfrm>
          <a:prstGeom prst="rect">
            <a:avLst/>
          </a:prstGeo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noProof="0" dirty="0" smtClean="0"/>
              <a:t>Fare clic per modificare stili del testo dello schema</a:t>
            </a:r>
          </a:p>
        </p:txBody>
      </p:sp>
      <p:sp>
        <p:nvSpPr>
          <p:cNvPr id="4" name="Segnaposto data 3"/>
          <p:cNvSpPr>
            <a:spLocks noGrp="1"/>
          </p:cNvSpPr>
          <p:nvPr>
            <p:ph type="dt" sz="half" idx="10"/>
          </p:nvPr>
        </p:nvSpPr>
        <p:spPr>
          <a:xfrm>
            <a:off x="828675" y="6356352"/>
            <a:ext cx="1372169" cy="365125"/>
          </a:xfrm>
          <a:prstGeom prst="rect">
            <a:avLst/>
          </a:prstGeom>
        </p:spPr>
        <p:txBody>
          <a:bodyPr rtlCol="0"/>
          <a:lstStyle/>
          <a:p>
            <a:r>
              <a:rPr lang="it-IT" dirty="0" smtClean="0"/>
              <a:t>​</a:t>
            </a:r>
            <a:fld id="{1B5B84BD-C738-4193-B426-11DBFAEC3B0A}" type="datetime1">
              <a:rPr lang="it-IT" smtClean="0"/>
              <a:pPr/>
              <a:t>07/03/2018</a:t>
            </a:fld>
            <a:r>
              <a:rPr lang="it-IT" dirty="0" smtClean="0"/>
              <a:t>​</a:t>
            </a:r>
            <a:endParaRPr lang="it-IT" dirty="0"/>
          </a:p>
        </p:txBody>
      </p:sp>
      <p:sp>
        <p:nvSpPr>
          <p:cNvPr id="5" name="Segnaposto piè di pagina 4"/>
          <p:cNvSpPr>
            <a:spLocks noGrp="1"/>
          </p:cNvSpPr>
          <p:nvPr>
            <p:ph type="ftr" sz="quarter" idx="11"/>
          </p:nvPr>
        </p:nvSpPr>
        <p:spPr>
          <a:xfrm>
            <a:off x="2200844" y="6356350"/>
            <a:ext cx="4742312" cy="365126"/>
          </a:xfrm>
          <a:prstGeom prst="rect">
            <a:avLst/>
          </a:prstGeom>
        </p:spPr>
        <p:txBody>
          <a:bodyPr rtlCol="0"/>
          <a:lstStyle/>
          <a:p>
            <a:pPr rtl="0"/>
            <a:endParaRPr lang="it-IT" noProof="0" dirty="0"/>
          </a:p>
        </p:txBody>
      </p:sp>
      <p:sp>
        <p:nvSpPr>
          <p:cNvPr id="6" name="Segnaposto numero diapositiva 5"/>
          <p:cNvSpPr>
            <a:spLocks noGrp="1"/>
          </p:cNvSpPr>
          <p:nvPr>
            <p:ph type="sldNum" sz="quarter" idx="12"/>
          </p:nvPr>
        </p:nvSpPr>
        <p:spPr>
          <a:xfrm>
            <a:off x="6942587" y="6356352"/>
            <a:ext cx="1371600" cy="365125"/>
          </a:xfrm>
          <a:prstGeom prst="rect">
            <a:avLst/>
          </a:prstGeom>
        </p:spPr>
        <p:txBody>
          <a:bodyPr rtlCol="0"/>
          <a:lstStyle/>
          <a:p>
            <a:pPr rtl="0"/>
            <a:fld id="{0FF54DE5-C571-48E8-A5BC-B369434E2F44}" type="slidenum">
              <a:rPr lang="it-IT" noProof="0" smtClean="0"/>
              <a:pPr rtl="0"/>
              <a:t>‹N›</a:t>
            </a:fld>
            <a:endParaRPr lang="it-IT" noProof="0" dirty="0"/>
          </a:p>
        </p:txBody>
      </p:sp>
      <p:pic>
        <p:nvPicPr>
          <p:cNvPr id="7" name="Immagin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0"/>
            <a:ext cx="1337391"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828675" y="76200"/>
            <a:ext cx="7485512" cy="1096962"/>
          </a:xfrm>
          <a:prstGeom prst="rect">
            <a:avLst/>
          </a:prstGeom>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sz="half" idx="1" hasCustomPrompt="1"/>
          </p:nvPr>
        </p:nvSpPr>
        <p:spPr>
          <a:xfrm>
            <a:off x="828675" y="1600201"/>
            <a:ext cx="3686175" cy="4571999"/>
          </a:xfrm>
          <a:prstGeom prst="rect">
            <a:avLst/>
          </a:prstGeo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contenuto 3"/>
          <p:cNvSpPr>
            <a:spLocks noGrp="1"/>
          </p:cNvSpPr>
          <p:nvPr>
            <p:ph sz="half" idx="2" hasCustomPrompt="1"/>
          </p:nvPr>
        </p:nvSpPr>
        <p:spPr>
          <a:xfrm>
            <a:off x="4629150" y="1600201"/>
            <a:ext cx="3686175" cy="4571999"/>
          </a:xfrm>
          <a:prstGeom prst="rect">
            <a:avLst/>
          </a:prstGeom>
        </p:spPr>
        <p:txBody>
          <a:bodyPr rtlCol="0"/>
          <a:lstStyle>
            <a:lvl1pPr rtl="0">
              <a:defRPr/>
            </a:lvl1pPr>
            <a:lvl5pPr algn="l" rtl="0">
              <a:defRPr/>
            </a:lvl5pPr>
            <a:lvl6pPr algn="l" rtl="0">
              <a:defRPr/>
            </a:lvl6pPr>
            <a:lvl7pPr algn="l" rtl="0">
              <a:defRPr/>
            </a:lvl7pPr>
            <a:lvl8pPr algn="l" rtl="0">
              <a:defRPr/>
            </a:lvl8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data 4"/>
          <p:cNvSpPr>
            <a:spLocks noGrp="1"/>
          </p:cNvSpPr>
          <p:nvPr>
            <p:ph type="dt" sz="half" idx="10"/>
          </p:nvPr>
        </p:nvSpPr>
        <p:spPr>
          <a:xfrm>
            <a:off x="828675" y="6356352"/>
            <a:ext cx="1372169" cy="365125"/>
          </a:xfrm>
          <a:prstGeom prst="rect">
            <a:avLst/>
          </a:prstGeom>
        </p:spPr>
        <p:txBody>
          <a:bodyPr rtlCol="0"/>
          <a:lstStyle/>
          <a:p>
            <a:r>
              <a:rPr lang="it-IT" dirty="0" smtClean="0"/>
              <a:t>​</a:t>
            </a:r>
            <a:fld id="{FF3D9C6F-44CE-44AE-B189-57E10132D6CF}" type="datetime1">
              <a:rPr lang="it-IT" smtClean="0"/>
              <a:pPr/>
              <a:t>07/03/2018</a:t>
            </a:fld>
            <a:r>
              <a:rPr lang="it-IT" dirty="0" smtClean="0"/>
              <a:t>​</a:t>
            </a:r>
            <a:endParaRPr lang="it-IT" dirty="0"/>
          </a:p>
        </p:txBody>
      </p:sp>
      <p:sp>
        <p:nvSpPr>
          <p:cNvPr id="6" name="Segnaposto piè di pagina 5"/>
          <p:cNvSpPr>
            <a:spLocks noGrp="1"/>
          </p:cNvSpPr>
          <p:nvPr>
            <p:ph type="ftr" sz="quarter" idx="11"/>
          </p:nvPr>
        </p:nvSpPr>
        <p:spPr>
          <a:xfrm>
            <a:off x="2200844" y="6356350"/>
            <a:ext cx="4742312" cy="365126"/>
          </a:xfrm>
          <a:prstGeom prst="rect">
            <a:avLst/>
          </a:prstGeom>
        </p:spPr>
        <p:txBody>
          <a:bodyPr rtlCol="0"/>
          <a:lstStyle/>
          <a:p>
            <a:pPr rtl="0"/>
            <a:endParaRPr lang="it-IT" noProof="0" dirty="0"/>
          </a:p>
        </p:txBody>
      </p:sp>
      <p:sp>
        <p:nvSpPr>
          <p:cNvPr id="7" name="Segnaposto numero diapositiva 6"/>
          <p:cNvSpPr>
            <a:spLocks noGrp="1"/>
          </p:cNvSpPr>
          <p:nvPr>
            <p:ph type="sldNum" sz="quarter" idx="12"/>
          </p:nvPr>
        </p:nvSpPr>
        <p:spPr>
          <a:xfrm>
            <a:off x="6942587" y="6356352"/>
            <a:ext cx="1371600" cy="365125"/>
          </a:xfrm>
          <a:prstGeom prst="rect">
            <a:avLst/>
          </a:prstGeom>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28675" y="76200"/>
            <a:ext cx="7485512" cy="1096962"/>
          </a:xfrm>
          <a:prstGeom prst="rect">
            <a:avLst/>
          </a:prstGeom>
        </p:spPr>
        <p:txBody>
          <a:bodyPr rtlCol="0"/>
          <a:lstStyle/>
          <a:p>
            <a:pPr rtl="0"/>
            <a:r>
              <a:rPr lang="it-IT" noProof="0" smtClean="0"/>
              <a:t>Fare clic per modificare lo stile del titolo</a:t>
            </a:r>
            <a:endParaRPr lang="it-IT" noProof="0" dirty="0"/>
          </a:p>
        </p:txBody>
      </p:sp>
      <p:sp>
        <p:nvSpPr>
          <p:cNvPr id="3" name="Segnaposto testo 2"/>
          <p:cNvSpPr>
            <a:spLocks noGrp="1"/>
          </p:cNvSpPr>
          <p:nvPr>
            <p:ph type="body" idx="1" hasCustomPrompt="1"/>
          </p:nvPr>
        </p:nvSpPr>
        <p:spPr>
          <a:xfrm>
            <a:off x="828675" y="1600200"/>
            <a:ext cx="3689604" cy="823912"/>
          </a:xfrm>
          <a:prstGeom prst="rect">
            <a:avLst/>
          </a:prstGeo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noProof="0" dirty="0" smtClean="0"/>
              <a:t>Fare clic per modificare stili del testo dello schema</a:t>
            </a:r>
          </a:p>
        </p:txBody>
      </p:sp>
      <p:sp>
        <p:nvSpPr>
          <p:cNvPr id="4" name="Segnaposto contenuto 3"/>
          <p:cNvSpPr>
            <a:spLocks noGrp="1"/>
          </p:cNvSpPr>
          <p:nvPr>
            <p:ph sz="half" idx="2" hasCustomPrompt="1"/>
          </p:nvPr>
        </p:nvSpPr>
        <p:spPr>
          <a:xfrm>
            <a:off x="828675" y="2424112"/>
            <a:ext cx="3689604" cy="3748088"/>
          </a:xfrm>
          <a:prstGeom prst="rect">
            <a:avLst/>
          </a:prstGeom>
        </p:spPr>
        <p:txBody>
          <a:bodyPr rtlCol="0"/>
          <a:lstStyle>
            <a:lvl1pPr rtl="0">
              <a:defRPr/>
            </a:lvl1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testo 4"/>
          <p:cNvSpPr>
            <a:spLocks noGrp="1"/>
          </p:cNvSpPr>
          <p:nvPr>
            <p:ph type="body" sz="quarter" idx="3" hasCustomPrompt="1"/>
          </p:nvPr>
        </p:nvSpPr>
        <p:spPr>
          <a:xfrm>
            <a:off x="4624583" y="1600200"/>
            <a:ext cx="3689604" cy="823912"/>
          </a:xfrm>
          <a:prstGeom prst="rect">
            <a:avLst/>
          </a:prstGeo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noProof="0" dirty="0" smtClean="0"/>
              <a:t>Fare clic per modificare stili del testo dello schema</a:t>
            </a:r>
          </a:p>
        </p:txBody>
      </p:sp>
      <p:sp>
        <p:nvSpPr>
          <p:cNvPr id="6" name="Segnaposto contenuto 5"/>
          <p:cNvSpPr>
            <a:spLocks noGrp="1"/>
          </p:cNvSpPr>
          <p:nvPr>
            <p:ph sz="quarter" idx="4" hasCustomPrompt="1"/>
          </p:nvPr>
        </p:nvSpPr>
        <p:spPr>
          <a:xfrm>
            <a:off x="4624583" y="2424112"/>
            <a:ext cx="3689604" cy="3748088"/>
          </a:xfrm>
          <a:prstGeom prst="rect">
            <a:avLst/>
          </a:prstGeom>
        </p:spPr>
        <p:txBody>
          <a:bodyPr rtlCol="0"/>
          <a:lstStyle>
            <a:lvl1pPr rtl="0">
              <a:defRPr/>
            </a:lvl1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7" name="Segnaposto data 6"/>
          <p:cNvSpPr>
            <a:spLocks noGrp="1"/>
          </p:cNvSpPr>
          <p:nvPr>
            <p:ph type="dt" sz="half" idx="10"/>
          </p:nvPr>
        </p:nvSpPr>
        <p:spPr>
          <a:xfrm>
            <a:off x="828675" y="6356352"/>
            <a:ext cx="1372169" cy="365125"/>
          </a:xfrm>
          <a:prstGeom prst="rect">
            <a:avLst/>
          </a:prstGeom>
        </p:spPr>
        <p:txBody>
          <a:bodyPr rtlCol="0"/>
          <a:lstStyle/>
          <a:p>
            <a:r>
              <a:rPr lang="it-IT" dirty="0" smtClean="0"/>
              <a:t>​</a:t>
            </a:r>
            <a:fld id="{455B8012-B7FA-4C61-A0EB-C485F055AA2D}" type="datetime1">
              <a:rPr lang="it-IT" smtClean="0"/>
              <a:pPr/>
              <a:t>07/03/2018</a:t>
            </a:fld>
            <a:r>
              <a:rPr lang="it-IT" dirty="0" smtClean="0"/>
              <a:t>​</a:t>
            </a:r>
            <a:endParaRPr lang="it-IT" dirty="0"/>
          </a:p>
        </p:txBody>
      </p:sp>
      <p:sp>
        <p:nvSpPr>
          <p:cNvPr id="8" name="Segnaposto piè di pagina 7"/>
          <p:cNvSpPr>
            <a:spLocks noGrp="1"/>
          </p:cNvSpPr>
          <p:nvPr>
            <p:ph type="ftr" sz="quarter" idx="11"/>
          </p:nvPr>
        </p:nvSpPr>
        <p:spPr>
          <a:xfrm>
            <a:off x="2200844" y="6356350"/>
            <a:ext cx="4742312" cy="365126"/>
          </a:xfrm>
          <a:prstGeom prst="rect">
            <a:avLst/>
          </a:prstGeom>
        </p:spPr>
        <p:txBody>
          <a:bodyPr rtlCol="0"/>
          <a:lstStyle/>
          <a:p>
            <a:pPr rtl="0"/>
            <a:endParaRPr lang="it-IT" noProof="0" dirty="0"/>
          </a:p>
        </p:txBody>
      </p:sp>
      <p:sp>
        <p:nvSpPr>
          <p:cNvPr id="9" name="Segnaposto numero diapositiva 8"/>
          <p:cNvSpPr>
            <a:spLocks noGrp="1"/>
          </p:cNvSpPr>
          <p:nvPr>
            <p:ph type="sldNum" sz="quarter" idx="12"/>
          </p:nvPr>
        </p:nvSpPr>
        <p:spPr>
          <a:xfrm>
            <a:off x="6942587" y="6356352"/>
            <a:ext cx="1371600" cy="365125"/>
          </a:xfrm>
          <a:prstGeom prst="rect">
            <a:avLst/>
          </a:prstGeom>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28675" y="76200"/>
            <a:ext cx="7485512" cy="1096962"/>
          </a:xfrm>
          <a:prstGeom prst="rect">
            <a:avLst/>
          </a:prstGeom>
        </p:spPr>
        <p:txBody>
          <a:bodyPr rtlCol="0"/>
          <a:lstStyle/>
          <a:p>
            <a:pPr rtl="0"/>
            <a:r>
              <a:rPr lang="it-IT" noProof="0" smtClean="0"/>
              <a:t>Fare clic per modificare lo stile del titolo</a:t>
            </a:r>
            <a:endParaRPr lang="it-IT" noProof="0" dirty="0"/>
          </a:p>
        </p:txBody>
      </p:sp>
      <p:sp>
        <p:nvSpPr>
          <p:cNvPr id="3" name="Segnaposto data 2"/>
          <p:cNvSpPr>
            <a:spLocks noGrp="1"/>
          </p:cNvSpPr>
          <p:nvPr>
            <p:ph type="dt" sz="half" idx="10"/>
          </p:nvPr>
        </p:nvSpPr>
        <p:spPr>
          <a:xfrm>
            <a:off x="828675" y="6356352"/>
            <a:ext cx="1372169" cy="365125"/>
          </a:xfrm>
          <a:prstGeom prst="rect">
            <a:avLst/>
          </a:prstGeom>
        </p:spPr>
        <p:txBody>
          <a:bodyPr rtlCol="0"/>
          <a:lstStyle/>
          <a:p>
            <a:r>
              <a:rPr lang="it-IT" dirty="0" smtClean="0"/>
              <a:t>​</a:t>
            </a:r>
            <a:fld id="{08DBBCB2-4B70-4357-AB5C-E060867535C5}" type="datetime1">
              <a:rPr lang="it-IT" smtClean="0"/>
              <a:pPr/>
              <a:t>07/03/2018</a:t>
            </a:fld>
            <a:r>
              <a:rPr lang="it-IT" dirty="0" smtClean="0"/>
              <a:t>​</a:t>
            </a:r>
            <a:endParaRPr lang="it-IT" dirty="0"/>
          </a:p>
        </p:txBody>
      </p:sp>
      <p:sp>
        <p:nvSpPr>
          <p:cNvPr id="4" name="Segnaposto piè di pagina 3"/>
          <p:cNvSpPr>
            <a:spLocks noGrp="1"/>
          </p:cNvSpPr>
          <p:nvPr>
            <p:ph type="ftr" sz="quarter" idx="11"/>
          </p:nvPr>
        </p:nvSpPr>
        <p:spPr>
          <a:xfrm>
            <a:off x="2200844" y="6356350"/>
            <a:ext cx="4742312" cy="365126"/>
          </a:xfrm>
          <a:prstGeom prst="rect">
            <a:avLst/>
          </a:prstGeom>
        </p:spPr>
        <p:txBody>
          <a:bodyPr rtlCol="0"/>
          <a:lstStyle/>
          <a:p>
            <a:pPr rtl="0"/>
            <a:endParaRPr lang="it-IT" noProof="0" dirty="0"/>
          </a:p>
        </p:txBody>
      </p:sp>
      <p:sp>
        <p:nvSpPr>
          <p:cNvPr id="5" name="Segnaposto numero diapositiva 4"/>
          <p:cNvSpPr>
            <a:spLocks noGrp="1"/>
          </p:cNvSpPr>
          <p:nvPr>
            <p:ph type="sldNum" sz="quarter" idx="12"/>
          </p:nvPr>
        </p:nvSpPr>
        <p:spPr>
          <a:xfrm>
            <a:off x="6942587" y="6356352"/>
            <a:ext cx="1371600" cy="365125"/>
          </a:xfrm>
          <a:prstGeom prst="rect">
            <a:avLst/>
          </a:prstGeom>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28675" y="6356352"/>
            <a:ext cx="1372169" cy="365125"/>
          </a:xfrm>
          <a:prstGeom prst="rect">
            <a:avLst/>
          </a:prstGeom>
        </p:spPr>
        <p:txBody>
          <a:bodyPr rtlCol="0"/>
          <a:lstStyle/>
          <a:p>
            <a:r>
              <a:rPr lang="it-IT" dirty="0" smtClean="0"/>
              <a:t>​</a:t>
            </a:r>
            <a:fld id="{76371F20-0268-448B-AFB7-300F3C817564}" type="datetime1">
              <a:rPr lang="it-IT" smtClean="0"/>
              <a:pPr/>
              <a:t>07/03/2018</a:t>
            </a:fld>
            <a:r>
              <a:rPr lang="it-IT" dirty="0" smtClean="0"/>
              <a:t>​</a:t>
            </a:r>
            <a:endParaRPr lang="it-IT" dirty="0"/>
          </a:p>
        </p:txBody>
      </p:sp>
      <p:sp>
        <p:nvSpPr>
          <p:cNvPr id="3" name="Segnaposto piè di pagina 2"/>
          <p:cNvSpPr>
            <a:spLocks noGrp="1"/>
          </p:cNvSpPr>
          <p:nvPr>
            <p:ph type="ftr" sz="quarter" idx="11"/>
          </p:nvPr>
        </p:nvSpPr>
        <p:spPr>
          <a:xfrm>
            <a:off x="2200844" y="6356350"/>
            <a:ext cx="4742312" cy="365126"/>
          </a:xfrm>
          <a:prstGeom prst="rect">
            <a:avLst/>
          </a:prstGeom>
        </p:spPr>
        <p:txBody>
          <a:bodyPr rtlCol="0"/>
          <a:lstStyle/>
          <a:p>
            <a:pPr rtl="0"/>
            <a:endParaRPr lang="it-IT" noProof="0" dirty="0"/>
          </a:p>
        </p:txBody>
      </p:sp>
      <p:sp>
        <p:nvSpPr>
          <p:cNvPr id="4" name="Segnaposto numero diapositiva 3"/>
          <p:cNvSpPr>
            <a:spLocks noGrp="1"/>
          </p:cNvSpPr>
          <p:nvPr>
            <p:ph type="sldNum" sz="quarter" idx="12"/>
          </p:nvPr>
        </p:nvSpPr>
        <p:spPr>
          <a:xfrm>
            <a:off x="6942587" y="6356352"/>
            <a:ext cx="1371600" cy="365125"/>
          </a:xfrm>
          <a:prstGeom prst="rect">
            <a:avLst/>
          </a:prstGeom>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28675" y="76200"/>
            <a:ext cx="7485512" cy="1096962"/>
          </a:xfrm>
          <a:prstGeom prst="rect">
            <a:avLst/>
          </a:prstGeom>
        </p:spPr>
        <p:txBody>
          <a:bodyPr rtlCol="0" anchor="b"/>
          <a:lstStyle>
            <a:lvl1pPr algn="l" rtl="0">
              <a:defRPr sz="3200"/>
            </a:lvl1pPr>
          </a:lstStyle>
          <a:p>
            <a:pPr rtl="0"/>
            <a:r>
              <a:rPr lang="it-IT" noProof="0" smtClean="0"/>
              <a:t>Fare clic per modificare lo stile del titolo</a:t>
            </a:r>
            <a:endParaRPr lang="it-IT" noProof="0" dirty="0"/>
          </a:p>
        </p:txBody>
      </p:sp>
      <p:sp>
        <p:nvSpPr>
          <p:cNvPr id="3" name="Segnaposto contenuto 2"/>
          <p:cNvSpPr>
            <a:spLocks noGrp="1"/>
          </p:cNvSpPr>
          <p:nvPr>
            <p:ph idx="1" hasCustomPrompt="1"/>
          </p:nvPr>
        </p:nvSpPr>
        <p:spPr>
          <a:xfrm>
            <a:off x="4231386" y="1600200"/>
            <a:ext cx="4083939" cy="4572001"/>
          </a:xfrm>
          <a:prstGeom prst="rect">
            <a:avLst/>
          </a:prstGeo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testo 3"/>
          <p:cNvSpPr>
            <a:spLocks noGrp="1"/>
          </p:cNvSpPr>
          <p:nvPr>
            <p:ph type="body" sz="half" idx="2" hasCustomPrompt="1"/>
          </p:nvPr>
        </p:nvSpPr>
        <p:spPr>
          <a:xfrm>
            <a:off x="828675" y="1600200"/>
            <a:ext cx="3288411" cy="4572000"/>
          </a:xfrm>
          <a:prstGeom prst="rect">
            <a:avLst/>
          </a:prstGeo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noProof="0" dirty="0" smtClean="0"/>
              <a:t>Fare clic per modificare stili del testo dello schema</a:t>
            </a:r>
          </a:p>
        </p:txBody>
      </p:sp>
      <p:sp>
        <p:nvSpPr>
          <p:cNvPr id="5" name="Segnaposto data 4"/>
          <p:cNvSpPr>
            <a:spLocks noGrp="1"/>
          </p:cNvSpPr>
          <p:nvPr>
            <p:ph type="dt" sz="half" idx="10"/>
          </p:nvPr>
        </p:nvSpPr>
        <p:spPr>
          <a:xfrm>
            <a:off x="828675" y="6356352"/>
            <a:ext cx="1372169" cy="365125"/>
          </a:xfrm>
          <a:prstGeom prst="rect">
            <a:avLst/>
          </a:prstGeom>
        </p:spPr>
        <p:txBody>
          <a:bodyPr rtlCol="0"/>
          <a:lstStyle/>
          <a:p>
            <a:r>
              <a:rPr lang="it-IT" dirty="0" smtClean="0"/>
              <a:t>​</a:t>
            </a:r>
            <a:fld id="{BAE1EB03-BE9B-435F-AF92-24636D07E5BB}" type="datetime1">
              <a:rPr lang="it-IT" smtClean="0"/>
              <a:pPr/>
              <a:t>07/03/2018</a:t>
            </a:fld>
            <a:r>
              <a:rPr lang="it-IT" dirty="0" smtClean="0"/>
              <a:t>​</a:t>
            </a:r>
            <a:endParaRPr lang="it-IT" dirty="0"/>
          </a:p>
        </p:txBody>
      </p:sp>
      <p:sp>
        <p:nvSpPr>
          <p:cNvPr id="6" name="Segnaposto piè di pagina 5"/>
          <p:cNvSpPr>
            <a:spLocks noGrp="1"/>
          </p:cNvSpPr>
          <p:nvPr>
            <p:ph type="ftr" sz="quarter" idx="11"/>
          </p:nvPr>
        </p:nvSpPr>
        <p:spPr>
          <a:xfrm>
            <a:off x="2200844" y="6356350"/>
            <a:ext cx="4742312" cy="365126"/>
          </a:xfrm>
          <a:prstGeom prst="rect">
            <a:avLst/>
          </a:prstGeom>
        </p:spPr>
        <p:txBody>
          <a:bodyPr rtlCol="0"/>
          <a:lstStyle/>
          <a:p>
            <a:pPr rtl="0"/>
            <a:endParaRPr lang="it-IT" noProof="0" dirty="0"/>
          </a:p>
        </p:txBody>
      </p:sp>
      <p:sp>
        <p:nvSpPr>
          <p:cNvPr id="7" name="Segnaposto numero diapositiva 6"/>
          <p:cNvSpPr>
            <a:spLocks noGrp="1"/>
          </p:cNvSpPr>
          <p:nvPr>
            <p:ph type="sldNum" sz="quarter" idx="12"/>
          </p:nvPr>
        </p:nvSpPr>
        <p:spPr>
          <a:xfrm>
            <a:off x="6942587" y="6356352"/>
            <a:ext cx="1371600" cy="365125"/>
          </a:xfrm>
          <a:prstGeom prst="rect">
            <a:avLst/>
          </a:prstGeom>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7.jpeg"/><Relationship Id="rId7"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7.jpeg"/><Relationship Id="rId7"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45.jpeg"/><Relationship Id="rId7"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33.jpeg"/><Relationship Id="rId4" Type="http://schemas.openxmlformats.org/officeDocument/2006/relationships/image" Target="../media/image45.jpeg"/><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45.jpeg"/><Relationship Id="rId7"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911350"/>
            <a:ext cx="9144000" cy="5097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1026" name="Picture 2"/>
          <p:cNvPicPr>
            <a:picLocks noGrp="1" noChangeAspect="1" noChangeArrowheads="1"/>
          </p:cNvPicPr>
          <p:nvPr>
            <p:ph type="pic" sz="quarter" idx="4294967295"/>
          </p:nvPr>
        </p:nvPicPr>
        <p:blipFill>
          <a:blip r:embed="rId2" cstate="print">
            <a:extLst>
              <a:ext uri="{28A0092B-C50C-407E-A947-70E740481C1C}">
                <a14:useLocalDpi xmlns:a14="http://schemas.microsoft.com/office/drawing/2010/main" val="0"/>
              </a:ext>
            </a:extLst>
          </a:blip>
          <a:srcRect l="8351" r="8351"/>
          <a:stretch>
            <a:fillRect/>
          </a:stretch>
        </p:blipFill>
        <p:spPr bwMode="auto">
          <a:xfrm>
            <a:off x="4503140" y="1911350"/>
            <a:ext cx="4636164" cy="372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uppo 8"/>
          <p:cNvGrpSpPr/>
          <p:nvPr/>
        </p:nvGrpSpPr>
        <p:grpSpPr>
          <a:xfrm>
            <a:off x="762249" y="812897"/>
            <a:ext cx="8608233" cy="639062"/>
            <a:chOff x="762249" y="812897"/>
            <a:chExt cx="8608233" cy="639062"/>
          </a:xfrm>
        </p:grpSpPr>
        <p:pic>
          <p:nvPicPr>
            <p:cNvPr id="8" name="Immagine 7" descr="59994_logoregionefvg.jpg"/>
            <p:cNvPicPr>
              <a:picLocks noChangeAspect="1"/>
            </p:cNvPicPr>
            <p:nvPr/>
          </p:nvPicPr>
          <p:blipFill>
            <a:blip r:embed="rId3" cstate="print"/>
            <a:stretch>
              <a:fillRect/>
            </a:stretch>
          </p:blipFill>
          <p:spPr>
            <a:xfrm>
              <a:off x="762249" y="812897"/>
              <a:ext cx="2956149" cy="639062"/>
            </a:xfrm>
            <a:prstGeom prst="rect">
              <a:avLst/>
            </a:prstGeom>
          </p:spPr>
        </p:pic>
        <p:sp>
          <p:nvSpPr>
            <p:cNvPr id="5" name="Rettangolo 4"/>
            <p:cNvSpPr/>
            <p:nvPr/>
          </p:nvSpPr>
          <p:spPr>
            <a:xfrm>
              <a:off x="4714345" y="945198"/>
              <a:ext cx="4656137" cy="374461"/>
            </a:xfrm>
            <a:prstGeom prst="rect">
              <a:avLst/>
            </a:prstGeom>
          </p:spPr>
          <p:txBody>
            <a:bodyPr wrap="square">
              <a:spAutoFit/>
            </a:bodyPr>
            <a:lstStyle/>
            <a:p>
              <a:pPr lvl="0">
                <a:lnSpc>
                  <a:spcPct val="90000"/>
                </a:lnSpc>
                <a:spcBef>
                  <a:spcPts val="1800"/>
                </a:spcBef>
              </a:pPr>
              <a:r>
                <a:rPr lang="it-IT" sz="2000" dirty="0" smtClean="0">
                  <a:solidFill>
                    <a:schemeClr val="bg1"/>
                  </a:solidFill>
                  <a:latin typeface="DecimaWE Rg" panose="02000000000000000000" pitchFamily="2" charset="0"/>
                </a:rPr>
                <a:t>Assessorato alla cultura, sport e solidarietà</a:t>
              </a:r>
              <a:endParaRPr lang="it" sz="2000" dirty="0" smtClean="0">
                <a:solidFill>
                  <a:schemeClr val="bg1"/>
                </a:solidFill>
                <a:latin typeface="DecimaWE Rg" panose="02000000000000000000" pitchFamily="2" charset="0"/>
              </a:endParaRPr>
            </a:p>
          </p:txBody>
        </p:sp>
      </p:grpSp>
      <p:sp>
        <p:nvSpPr>
          <p:cNvPr id="7" name="Sottotitolo 6"/>
          <p:cNvSpPr>
            <a:spLocks noGrp="1"/>
          </p:cNvSpPr>
          <p:nvPr>
            <p:ph type="subTitle" idx="4294967295"/>
          </p:nvPr>
        </p:nvSpPr>
        <p:spPr>
          <a:xfrm>
            <a:off x="540000" y="1970618"/>
            <a:ext cx="3979863" cy="4944532"/>
          </a:xfrm>
          <a:prstGeom prst="rect">
            <a:avLst/>
          </a:prstGeom>
          <a:noFill/>
        </p:spPr>
        <p:txBody>
          <a:bodyPr rtlCol="0">
            <a:normAutofit/>
          </a:bodyPr>
          <a:lstStyle/>
          <a:p>
            <a:pPr marL="0" indent="0">
              <a:lnSpc>
                <a:spcPct val="100000"/>
              </a:lnSpc>
              <a:spcBef>
                <a:spcPts val="600"/>
              </a:spcBef>
              <a:buNone/>
            </a:pPr>
            <a:r>
              <a:rPr lang="it-IT" sz="2800" b="1" cap="all" dirty="0" smtClean="0">
                <a:solidFill>
                  <a:schemeClr val="bg1"/>
                </a:solidFill>
                <a:latin typeface="DecimaWE Rg" panose="02000000000000000000" pitchFamily="2" charset="0"/>
              </a:rPr>
              <a:t>SISTEMA </a:t>
            </a:r>
            <a:r>
              <a:rPr lang="it-IT" sz="2800" b="1" cap="all" dirty="0">
                <a:solidFill>
                  <a:schemeClr val="bg1"/>
                </a:solidFill>
                <a:latin typeface="DecimaWE Rg" panose="02000000000000000000" pitchFamily="2" charset="0"/>
              </a:rPr>
              <a:t>C</a:t>
            </a:r>
            <a:r>
              <a:rPr lang="it" sz="2800" b="1" cap="all" dirty="0">
                <a:solidFill>
                  <a:schemeClr val="bg1"/>
                </a:solidFill>
                <a:latin typeface="DecimaWE Rg" panose="02000000000000000000" pitchFamily="2" charset="0"/>
              </a:rPr>
              <a:t>ultura FVG</a:t>
            </a:r>
            <a:br>
              <a:rPr lang="it" sz="2800" b="1" cap="all" dirty="0">
                <a:solidFill>
                  <a:schemeClr val="bg1"/>
                </a:solidFill>
                <a:latin typeface="DecimaWE Rg" panose="02000000000000000000" pitchFamily="2" charset="0"/>
              </a:rPr>
            </a:br>
            <a:r>
              <a:rPr lang="it" sz="2800" b="1" cap="all" dirty="0">
                <a:solidFill>
                  <a:schemeClr val="bg1"/>
                </a:solidFill>
                <a:latin typeface="DecimaWE Rg" panose="02000000000000000000" pitchFamily="2" charset="0"/>
              </a:rPr>
              <a:t>2014_2018</a:t>
            </a:r>
            <a:endParaRPr lang="it-IT" sz="2800" b="1" cap="all" dirty="0" smtClean="0">
              <a:solidFill>
                <a:schemeClr val="bg1"/>
              </a:solidFill>
              <a:latin typeface="DecimaWE Rg" panose="02000000000000000000" pitchFamily="2" charset="0"/>
            </a:endParaRPr>
          </a:p>
          <a:p>
            <a:pPr marL="0" indent="0">
              <a:lnSpc>
                <a:spcPct val="100000"/>
              </a:lnSpc>
              <a:spcBef>
                <a:spcPts val="600"/>
              </a:spcBef>
              <a:buNone/>
            </a:pPr>
            <a:r>
              <a:rPr lang="it" dirty="0" smtClean="0">
                <a:solidFill>
                  <a:schemeClr val="bg1"/>
                </a:solidFill>
                <a:latin typeface="DecimaWE Rg" panose="02000000000000000000" pitchFamily="2" charset="0"/>
              </a:rPr>
              <a:t>FONDI REGIONALI </a:t>
            </a:r>
          </a:p>
          <a:p>
            <a:pPr marL="0" indent="0">
              <a:lnSpc>
                <a:spcPct val="100000"/>
              </a:lnSpc>
              <a:spcBef>
                <a:spcPts val="600"/>
              </a:spcBef>
              <a:buNone/>
            </a:pPr>
            <a:r>
              <a:rPr lang="it" dirty="0" smtClean="0">
                <a:solidFill>
                  <a:schemeClr val="bg1"/>
                </a:solidFill>
                <a:latin typeface="DecimaWE Rg" panose="02000000000000000000" pitchFamily="2" charset="0"/>
              </a:rPr>
              <a:t>DA 24.498.045 (2013) </a:t>
            </a:r>
            <a:r>
              <a:rPr lang="it-IT" dirty="0" smtClean="0">
                <a:solidFill>
                  <a:schemeClr val="bg1"/>
                </a:solidFill>
                <a:latin typeface="DecimaWE Rg" panose="02000000000000000000" pitchFamily="2" charset="0"/>
              </a:rPr>
              <a:t/>
            </a:r>
            <a:br>
              <a:rPr lang="it-IT" dirty="0" smtClean="0">
                <a:solidFill>
                  <a:schemeClr val="bg1"/>
                </a:solidFill>
                <a:latin typeface="DecimaWE Rg" panose="02000000000000000000" pitchFamily="2" charset="0"/>
              </a:rPr>
            </a:br>
            <a:r>
              <a:rPr lang="it" dirty="0" smtClean="0">
                <a:solidFill>
                  <a:schemeClr val="bg1"/>
                </a:solidFill>
                <a:latin typeface="DecimaWE Rg" panose="02000000000000000000" pitchFamily="2" charset="0"/>
              </a:rPr>
              <a:t>A 47.785.974 (2017)</a:t>
            </a:r>
          </a:p>
          <a:p>
            <a:pPr marL="0" indent="0">
              <a:lnSpc>
                <a:spcPct val="100000"/>
              </a:lnSpc>
              <a:spcBef>
                <a:spcPts val="600"/>
              </a:spcBef>
              <a:buNone/>
            </a:pPr>
            <a:r>
              <a:rPr lang="it" dirty="0" smtClean="0">
                <a:solidFill>
                  <a:schemeClr val="bg1"/>
                </a:solidFill>
                <a:latin typeface="DecimaWE Rg" panose="02000000000000000000" pitchFamily="2" charset="0"/>
              </a:rPr>
              <a:t>1,25% DELLE RISORSE LIBERE DI BILANCIO PER LA CULTURA</a:t>
            </a:r>
          </a:p>
          <a:p>
            <a:pPr marL="0" indent="0">
              <a:lnSpc>
                <a:spcPct val="100000"/>
              </a:lnSpc>
              <a:spcBef>
                <a:spcPts val="600"/>
              </a:spcBef>
              <a:buNone/>
            </a:pPr>
            <a:r>
              <a:rPr lang="it" dirty="0" smtClean="0">
                <a:solidFill>
                  <a:schemeClr val="bg1"/>
                </a:solidFill>
                <a:latin typeface="DecimaWE Rg" panose="02000000000000000000" pitchFamily="2" charset="0"/>
              </a:rPr>
              <a:t>UNA PROMESSA PIU’ CHE MANTENUTA</a:t>
            </a:r>
            <a:endParaRPr lang="it-IT" dirty="0" smtClean="0">
              <a:solidFill>
                <a:schemeClr val="bg1"/>
              </a:solidFill>
              <a:latin typeface="DecimaWE Rg" panose="02000000000000000000" pitchFamily="2" charset="0"/>
            </a:endParaRPr>
          </a:p>
          <a:p>
            <a:pPr marL="0" indent="0">
              <a:lnSpc>
                <a:spcPct val="100000"/>
              </a:lnSpc>
              <a:spcBef>
                <a:spcPts val="600"/>
              </a:spcBef>
              <a:buNone/>
            </a:pPr>
            <a:r>
              <a:rPr lang="it" dirty="0">
                <a:solidFill>
                  <a:schemeClr val="bg1"/>
                </a:solidFill>
                <a:latin typeface="DecimaWE Rg" panose="02000000000000000000" pitchFamily="2" charset="0"/>
              </a:rPr>
              <a:t>NON PIU’ SPESA MA INVESTIMENTO</a:t>
            </a:r>
          </a:p>
          <a:p>
            <a:pPr marL="0" indent="0">
              <a:lnSpc>
                <a:spcPct val="100000"/>
              </a:lnSpc>
              <a:spcBef>
                <a:spcPts val="600"/>
              </a:spcBef>
              <a:buNone/>
            </a:pPr>
            <a:endParaRPr lang="it" dirty="0" smtClean="0">
              <a:solidFill>
                <a:schemeClr val="bg1"/>
              </a:solidFill>
              <a:latin typeface="DecimaWE Rg" panose="02000000000000000000" pitchFamily="2" charset="0"/>
            </a:endParaRPr>
          </a:p>
          <a:p>
            <a:pPr marL="0" indent="0" rtl="0">
              <a:lnSpc>
                <a:spcPct val="100000"/>
              </a:lnSpc>
              <a:spcBef>
                <a:spcPts val="600"/>
              </a:spcBef>
              <a:buNone/>
            </a:pPr>
            <a:endParaRPr lang="it" dirty="0" smtClean="0">
              <a:solidFill>
                <a:schemeClr val="bg1"/>
              </a:solidFill>
              <a:latin typeface="DecimaWE Rg" panose="02000000000000000000" pitchFamily="2" charset="0"/>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395" y="-12700"/>
            <a:ext cx="469000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765800" y="1143000"/>
            <a:ext cx="3219450" cy="707886"/>
          </a:xfrm>
          <a:prstGeom prst="rect">
            <a:avLst/>
          </a:prstGeom>
          <a:noFill/>
        </p:spPr>
        <p:txBody>
          <a:bodyPr wrap="square" rtlCol="0">
            <a:spAutoFit/>
          </a:bodyPr>
          <a:lstStyle/>
          <a:p>
            <a:pPr algn="r"/>
            <a:r>
              <a:rPr lang="it-IT" sz="2000" dirty="0">
                <a:solidFill>
                  <a:schemeClr val="bg1"/>
                </a:solidFill>
                <a:latin typeface="DecimaWE Rg" panose="02000000000000000000" pitchFamily="2" charset="0"/>
              </a:rPr>
              <a:t>C</a:t>
            </a:r>
            <a:r>
              <a:rPr lang="it-IT" sz="2000" dirty="0" smtClean="0">
                <a:solidFill>
                  <a:schemeClr val="bg1"/>
                </a:solidFill>
                <a:latin typeface="DecimaWE Rg" panose="02000000000000000000" pitchFamily="2" charset="0"/>
              </a:rPr>
              <a:t>onferenza stampa</a:t>
            </a:r>
          </a:p>
          <a:p>
            <a:pPr algn="r"/>
            <a:r>
              <a:rPr lang="it-IT" sz="2000" dirty="0">
                <a:solidFill>
                  <a:schemeClr val="bg1"/>
                </a:solidFill>
                <a:latin typeface="DecimaWE Rg" panose="02000000000000000000" pitchFamily="2" charset="0"/>
              </a:rPr>
              <a:t>T</a:t>
            </a:r>
            <a:r>
              <a:rPr lang="it-IT" sz="2000" dirty="0" smtClean="0">
                <a:solidFill>
                  <a:schemeClr val="bg1"/>
                </a:solidFill>
                <a:latin typeface="DecimaWE Rg" panose="02000000000000000000" pitchFamily="2" charset="0"/>
              </a:rPr>
              <a:t>rieste 9 marzo 2018</a:t>
            </a:r>
            <a:endParaRPr lang="it-IT" sz="2000" dirty="0">
              <a:solidFill>
                <a:schemeClr val="bg1"/>
              </a:solidFill>
              <a:latin typeface="DecimaWE Rg" panose="02000000000000000000" pitchFamily="2" charset="0"/>
            </a:endParaRPr>
          </a:p>
        </p:txBody>
      </p:sp>
      <p:sp>
        <p:nvSpPr>
          <p:cNvPr id="10" name="CasellaDiTesto 9"/>
          <p:cNvSpPr txBox="1"/>
          <p:nvPr/>
        </p:nvSpPr>
        <p:spPr>
          <a:xfrm>
            <a:off x="4479395" y="460514"/>
            <a:ext cx="4658255" cy="400110"/>
          </a:xfrm>
          <a:prstGeom prst="rect">
            <a:avLst/>
          </a:prstGeom>
          <a:noFill/>
        </p:spPr>
        <p:txBody>
          <a:bodyPr wrap="square" rtlCol="0">
            <a:spAutoFit/>
          </a:bodyPr>
          <a:lstStyle/>
          <a:p>
            <a:pPr algn="r"/>
            <a:r>
              <a:rPr lang="it-IT" sz="2000" dirty="0" smtClean="0">
                <a:solidFill>
                  <a:schemeClr val="bg1"/>
                </a:solidFill>
                <a:latin typeface="DecimaWE Rg" panose="02000000000000000000" pitchFamily="2" charset="0"/>
              </a:rPr>
              <a:t>Assessorato alla cultura, sport e solidarietà</a:t>
            </a:r>
            <a:endParaRPr lang="it-IT" sz="2000" dirty="0">
              <a:solidFill>
                <a:schemeClr val="bg1"/>
              </a:solidFill>
              <a:latin typeface="DecimaWE Rg" panose="02000000000000000000" pitchFamily="2" charset="0"/>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2" y="900000"/>
            <a:ext cx="8040688" cy="892341"/>
          </a:xfrm>
        </p:spPr>
        <p:txBody>
          <a:bodyPr rtlCol="0">
            <a:noAutofit/>
          </a:bodyPr>
          <a:lstStyle/>
          <a:p>
            <a:r>
              <a:rPr lang="it-IT" b="1" dirty="0" smtClean="0">
                <a:latin typeface="DecimaWE Rg" panose="02000000000000000000" pitchFamily="2" charset="0"/>
              </a:rPr>
              <a:t>LA GOVERNANCE DEI BENI CULTURALI: </a:t>
            </a:r>
            <a:r>
              <a:rPr lang="it-IT" b="1" dirty="0" smtClean="0">
                <a:solidFill>
                  <a:srgbClr val="0D00C7"/>
                </a:solidFill>
                <a:latin typeface="DecimaWE Rg" panose="02000000000000000000" pitchFamily="2" charset="0"/>
              </a:rPr>
              <a:t>FONDAZIONE AQUILEIA</a:t>
            </a:r>
            <a:endParaRPr lang="en-US" b="1" i="1" dirty="0">
              <a:solidFill>
                <a:srgbClr val="0D00C7"/>
              </a:solidFill>
              <a:latin typeface="DecimaWE Rg" panose="02000000000000000000" pitchFamily="2" charset="0"/>
            </a:endParaRPr>
          </a:p>
        </p:txBody>
      </p:sp>
      <p:sp>
        <p:nvSpPr>
          <p:cNvPr id="14" name="Segnaposto contenuto 13"/>
          <p:cNvSpPr>
            <a:spLocks noGrp="1"/>
          </p:cNvSpPr>
          <p:nvPr>
            <p:ph idx="1"/>
          </p:nvPr>
        </p:nvSpPr>
        <p:spPr>
          <a:xfrm>
            <a:off x="493713" y="1800000"/>
            <a:ext cx="8150754" cy="3623733"/>
          </a:xfrm>
          <a:noFill/>
        </p:spPr>
        <p:txBody>
          <a:bodyPr rtlCol="0">
            <a:noAutofit/>
          </a:bodyPr>
          <a:lstStyle/>
          <a:p>
            <a:pPr marL="0" indent="0">
              <a:lnSpc>
                <a:spcPct val="100000"/>
              </a:lnSpc>
              <a:spcBef>
                <a:spcPts val="600"/>
              </a:spcBef>
              <a:buNone/>
            </a:pPr>
            <a:r>
              <a:rPr lang="it-IT" sz="1600" b="1" dirty="0" smtClean="0">
                <a:latin typeface="DecimaWE Rg" panose="02000000000000000000" pitchFamily="2" charset="0"/>
              </a:rPr>
              <a:t>_ FONDAZIONE AQUILEIA:</a:t>
            </a:r>
            <a:r>
              <a:rPr lang="it-IT" sz="1600" dirty="0">
                <a:latin typeface="DecimaWE Rg" panose="02000000000000000000" pitchFamily="2" charset="0"/>
              </a:rPr>
              <a:t> </a:t>
            </a:r>
            <a:r>
              <a:rPr lang="it-IT" sz="1600" dirty="0" smtClean="0">
                <a:latin typeface="DecimaWE Rg" panose="02000000000000000000" pitchFamily="2" charset="0"/>
              </a:rPr>
              <a:t> costituita nel 2008 oggi la Fondazione compie 10 anni ed è diventata adulta.</a:t>
            </a:r>
          </a:p>
          <a:p>
            <a:pPr marL="0" indent="0">
              <a:lnSpc>
                <a:spcPct val="100000"/>
              </a:lnSpc>
              <a:spcBef>
                <a:spcPts val="600"/>
              </a:spcBef>
              <a:buNone/>
            </a:pPr>
            <a:r>
              <a:rPr lang="it-IT" sz="1600" dirty="0" smtClean="0">
                <a:latin typeface="DecimaWE Rg" panose="02000000000000000000" pitchFamily="2" charset="0"/>
              </a:rPr>
              <a:t>Il rinnovo dell’accordo decennale con lo Stato ha portato in Fondazione praticamente tutte le aree archeologiche, gli edifici ed i due Musei. La competenza della Fondazione è passata da aree archeologiche per </a:t>
            </a:r>
            <a:r>
              <a:rPr lang="it-IT" sz="1600" b="1" dirty="0" smtClean="0">
                <a:latin typeface="DecimaWE Rg" panose="02000000000000000000" pitchFamily="2" charset="0"/>
              </a:rPr>
              <a:t>41.685 mq alla sua costituzione  </a:t>
            </a:r>
            <a:r>
              <a:rPr lang="it-IT" sz="1600" dirty="0" smtClean="0">
                <a:latin typeface="DecimaWE Rg" panose="02000000000000000000" pitchFamily="2" charset="0"/>
              </a:rPr>
              <a:t>ad aree ed edifici per,</a:t>
            </a:r>
            <a:r>
              <a:rPr lang="it-IT" sz="1600" b="1" dirty="0" smtClean="0">
                <a:latin typeface="DecimaWE Rg" panose="02000000000000000000" pitchFamily="2" charset="0"/>
              </a:rPr>
              <a:t> 218.959 mq al nuovo accordo,</a:t>
            </a:r>
            <a:r>
              <a:rPr lang="it-IT" sz="1600" dirty="0" smtClean="0">
                <a:latin typeface="DecimaWE Rg" panose="02000000000000000000" pitchFamily="2" charset="0"/>
              </a:rPr>
              <a:t> comprendenti il Museo Archeologico Nazionale, Palazzo </a:t>
            </a:r>
            <a:r>
              <a:rPr lang="it-IT" sz="1600" dirty="0" err="1" smtClean="0">
                <a:latin typeface="DecimaWE Rg" panose="02000000000000000000" pitchFamily="2" charset="0"/>
              </a:rPr>
              <a:t>Brunner</a:t>
            </a:r>
            <a:r>
              <a:rPr lang="it-IT" sz="1600" dirty="0" smtClean="0">
                <a:latin typeface="DecimaWE Rg" panose="02000000000000000000" pitchFamily="2" charset="0"/>
              </a:rPr>
              <a:t> e il Museo Paleocristiano. </a:t>
            </a:r>
          </a:p>
          <a:p>
            <a:pPr marL="0" indent="0">
              <a:lnSpc>
                <a:spcPct val="100000"/>
              </a:lnSpc>
              <a:spcBef>
                <a:spcPts val="600"/>
              </a:spcBef>
              <a:buNone/>
            </a:pPr>
            <a:r>
              <a:rPr lang="it-IT" sz="1600" dirty="0" smtClean="0">
                <a:latin typeface="DecimaWE Rg" panose="02000000000000000000" pitchFamily="2" charset="0"/>
              </a:rPr>
              <a:t>Si tratta di un risultato straordinario che sta alla base di un salto di qualità sul futuro sviluppo culturale e turistico dell’area ed è l’esito di scelte di competenza sulle persone e di ferma convinzione sul progetto.</a:t>
            </a:r>
          </a:p>
          <a:p>
            <a:pPr marL="0" indent="0">
              <a:lnSpc>
                <a:spcPct val="100000"/>
              </a:lnSpc>
              <a:spcBef>
                <a:spcPts val="600"/>
              </a:spcBef>
              <a:buNone/>
            </a:pPr>
            <a:r>
              <a:rPr lang="it-IT" sz="1600" b="1" dirty="0" smtClean="0">
                <a:latin typeface="DecimaWE Rg" panose="02000000000000000000" pitchFamily="2" charset="0"/>
              </a:rPr>
              <a:t>_ FINANZIAMENTI per l’attività della Fondazione</a:t>
            </a:r>
            <a:r>
              <a:rPr lang="it-IT" sz="1600" dirty="0" smtClean="0">
                <a:latin typeface="DecimaWE Rg" panose="02000000000000000000" pitchFamily="2" charset="0"/>
              </a:rPr>
              <a:t>:</a:t>
            </a:r>
            <a:r>
              <a:rPr lang="it-IT" sz="1600" b="1" dirty="0" smtClean="0">
                <a:latin typeface="DecimaWE Rg" panose="02000000000000000000" pitchFamily="2" charset="0"/>
              </a:rPr>
              <a:t> </a:t>
            </a:r>
          </a:p>
          <a:p>
            <a:pPr marL="0" indent="0">
              <a:lnSpc>
                <a:spcPct val="100000"/>
              </a:lnSpc>
              <a:spcBef>
                <a:spcPts val="600"/>
              </a:spcBef>
              <a:buNone/>
            </a:pPr>
            <a:r>
              <a:rPr lang="it-IT" sz="1600" b="1" dirty="0" smtClean="0">
                <a:latin typeface="DecimaWE Rg" panose="02000000000000000000" pitchFamily="2" charset="0"/>
              </a:rPr>
              <a:t>_  minimo di 2.000.000 € annui dal 2018 al 2027 dalla Regione</a:t>
            </a:r>
          </a:p>
          <a:p>
            <a:pPr marL="0" indent="0">
              <a:lnSpc>
                <a:spcPct val="100000"/>
              </a:lnSpc>
              <a:spcBef>
                <a:spcPts val="600"/>
              </a:spcBef>
              <a:buNone/>
            </a:pPr>
            <a:r>
              <a:rPr lang="it-IT" sz="1600" b="1" dirty="0" smtClean="0">
                <a:latin typeface="DecimaWE Rg" panose="02000000000000000000" pitchFamily="2" charset="0"/>
              </a:rPr>
              <a:t> _ oltre 18.000.000 € per investimenti da fondi FSC del </a:t>
            </a:r>
            <a:r>
              <a:rPr lang="it-IT" sz="1600" b="1" dirty="0" err="1" smtClean="0">
                <a:latin typeface="DecimaWE Rg" panose="02000000000000000000" pitchFamily="2" charset="0"/>
              </a:rPr>
              <a:t>Mibact</a:t>
            </a:r>
            <a:endParaRPr lang="it-IT" sz="1600" b="1" dirty="0" smtClean="0">
              <a:latin typeface="DecimaWE Rg" panose="02000000000000000000" pitchFamily="2" charset="0"/>
            </a:endParaRPr>
          </a:p>
          <a:p>
            <a:pPr marL="0" indent="0">
              <a:lnSpc>
                <a:spcPct val="100000"/>
              </a:lnSpc>
              <a:spcBef>
                <a:spcPts val="600"/>
              </a:spcBef>
              <a:buNone/>
            </a:pPr>
            <a:endParaRPr lang="it-IT" sz="1600" b="1" dirty="0">
              <a:latin typeface="DecimaWE Rg" panose="02000000000000000000" pitchFamily="2" charset="0"/>
            </a:endParaRPr>
          </a:p>
          <a:p>
            <a:pPr marL="0" indent="0" rtl="0">
              <a:lnSpc>
                <a:spcPct val="100000"/>
              </a:lnSpc>
              <a:spcBef>
                <a:spcPts val="600"/>
              </a:spcBef>
              <a:buNone/>
            </a:pPr>
            <a:endParaRPr lang="it" sz="1600" dirty="0" smtClean="0"/>
          </a:p>
          <a:p>
            <a:pPr marL="0" indent="0">
              <a:lnSpc>
                <a:spcPct val="100000"/>
              </a:lnSpc>
              <a:spcBef>
                <a:spcPts val="600"/>
              </a:spcBef>
              <a:buNone/>
            </a:pPr>
            <a:endParaRPr lang="it" sz="1600" dirty="0"/>
          </a:p>
          <a:p>
            <a:pPr marL="0" indent="0" rtl="0">
              <a:lnSpc>
                <a:spcPct val="100000"/>
              </a:lnSpc>
              <a:spcBef>
                <a:spcPts val="600"/>
              </a:spcBef>
              <a:buNone/>
            </a:pPr>
            <a:endParaRPr lang="en-US" sz="1600" dirty="0"/>
          </a:p>
        </p:txBody>
      </p:sp>
      <p:grpSp>
        <p:nvGrpSpPr>
          <p:cNvPr id="2" name="Gruppo 1"/>
          <p:cNvGrpSpPr/>
          <p:nvPr/>
        </p:nvGrpSpPr>
        <p:grpSpPr>
          <a:xfrm>
            <a:off x="0" y="5778000"/>
            <a:ext cx="9144001" cy="1080000"/>
            <a:chOff x="0" y="5778000"/>
            <a:chExt cx="9144001" cy="1080000"/>
          </a:xfrm>
        </p:grpSpPr>
        <p:pic>
          <p:nvPicPr>
            <p:cNvPr id="11" name="Immagine 10" descr="Aquileia_Basilica_-_Ausgrabungen_Mosaik_10.jpg"/>
            <p:cNvPicPr>
              <a:picLocks noChangeAspect="1"/>
            </p:cNvPicPr>
            <p:nvPr/>
          </p:nvPicPr>
          <p:blipFill>
            <a:blip r:embed="rId2" cstate="print"/>
            <a:stretch>
              <a:fillRect/>
            </a:stretch>
          </p:blipFill>
          <p:spPr>
            <a:xfrm>
              <a:off x="4030133" y="5778000"/>
              <a:ext cx="1811867" cy="1080000"/>
            </a:xfrm>
            <a:prstGeom prst="rect">
              <a:avLst/>
            </a:prstGeom>
          </p:spPr>
        </p:pic>
        <p:pic>
          <p:nvPicPr>
            <p:cNvPr id="12" name="Immagine 11" descr="Foro Romano Aquileia_ph Matteo Lavazza Seranto.jpg"/>
            <p:cNvPicPr>
              <a:picLocks noChangeAspect="1"/>
            </p:cNvPicPr>
            <p:nvPr/>
          </p:nvPicPr>
          <p:blipFill>
            <a:blip r:embed="rId3" cstate="print"/>
            <a:stretch>
              <a:fillRect/>
            </a:stretch>
          </p:blipFill>
          <p:spPr>
            <a:xfrm>
              <a:off x="1930401" y="5778000"/>
              <a:ext cx="2099732" cy="1080000"/>
            </a:xfrm>
            <a:prstGeom prst="rect">
              <a:avLst/>
            </a:prstGeom>
          </p:spPr>
        </p:pic>
        <p:pic>
          <p:nvPicPr>
            <p:cNvPr id="15" name="Immagine 14" descr="basilica di Aquileia alto.jpg"/>
            <p:cNvPicPr>
              <a:picLocks noChangeAspect="1"/>
            </p:cNvPicPr>
            <p:nvPr/>
          </p:nvPicPr>
          <p:blipFill>
            <a:blip r:embed="rId4" cstate="print"/>
            <a:stretch>
              <a:fillRect/>
            </a:stretch>
          </p:blipFill>
          <p:spPr>
            <a:xfrm>
              <a:off x="0" y="5778000"/>
              <a:ext cx="1938867" cy="1080000"/>
            </a:xfrm>
            <a:prstGeom prst="rect">
              <a:avLst/>
            </a:prstGeom>
          </p:spPr>
        </p:pic>
        <p:pic>
          <p:nvPicPr>
            <p:cNvPr id="16" name="Immagine 15" descr="12864-12864_24_portofluviale_aquileia.jpg"/>
            <p:cNvPicPr>
              <a:picLocks noChangeAspect="1"/>
            </p:cNvPicPr>
            <p:nvPr/>
          </p:nvPicPr>
          <p:blipFill>
            <a:blip r:embed="rId5" cstate="print"/>
            <a:stretch>
              <a:fillRect/>
            </a:stretch>
          </p:blipFill>
          <p:spPr>
            <a:xfrm>
              <a:off x="5825067" y="5778000"/>
              <a:ext cx="1617133" cy="1080000"/>
            </a:xfrm>
            <a:prstGeom prst="rect">
              <a:avLst/>
            </a:prstGeom>
          </p:spPr>
        </p:pic>
        <p:pic>
          <p:nvPicPr>
            <p:cNvPr id="17" name="Immagine 16" descr="leoni_museo_aquileia_02.jpg"/>
            <p:cNvPicPr>
              <a:picLocks noChangeAspect="1"/>
            </p:cNvPicPr>
            <p:nvPr/>
          </p:nvPicPr>
          <p:blipFill>
            <a:blip r:embed="rId6" cstate="print"/>
            <a:stretch>
              <a:fillRect/>
            </a:stretch>
          </p:blipFill>
          <p:spPr>
            <a:xfrm>
              <a:off x="7442201" y="5778000"/>
              <a:ext cx="1701800" cy="1080000"/>
            </a:xfrm>
            <a:prstGeom prst="rect">
              <a:avLst/>
            </a:prstGeom>
          </p:spPr>
        </p:pic>
      </p:grpSp>
      <p:sp>
        <p:nvSpPr>
          <p:cNvPr id="18" name="Rettangolo 17"/>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2" name="Gruppo 21"/>
          <p:cNvGrpSpPr/>
          <p:nvPr/>
        </p:nvGrpSpPr>
        <p:grpSpPr>
          <a:xfrm>
            <a:off x="480731" y="180000"/>
            <a:ext cx="8595532" cy="389125"/>
            <a:chOff x="480731" y="180000"/>
            <a:chExt cx="8595532" cy="389125"/>
          </a:xfrm>
        </p:grpSpPr>
        <p:pic>
          <p:nvPicPr>
            <p:cNvPr id="23" name="Immagine 22" descr="59994_logoregionefvg.jpg"/>
            <p:cNvPicPr>
              <a:picLocks noChangeAspect="1"/>
            </p:cNvPicPr>
            <p:nvPr/>
          </p:nvPicPr>
          <p:blipFill>
            <a:blip r:embed="rId7" cstate="print"/>
            <a:stretch>
              <a:fillRect/>
            </a:stretch>
          </p:blipFill>
          <p:spPr>
            <a:xfrm>
              <a:off x="480731" y="180000"/>
              <a:ext cx="1800000" cy="389125"/>
            </a:xfrm>
            <a:prstGeom prst="rect">
              <a:avLst/>
            </a:prstGeom>
          </p:spPr>
        </p:pic>
        <p:sp>
          <p:nvSpPr>
            <p:cNvPr id="24" name="Rettangolo 23"/>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233332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900000"/>
            <a:ext cx="8125354" cy="860590"/>
          </a:xfrm>
        </p:spPr>
        <p:txBody>
          <a:bodyPr rtlCol="0">
            <a:noAutofit/>
          </a:bodyPr>
          <a:lstStyle/>
          <a:p>
            <a:r>
              <a:rPr lang="it-IT" b="1" dirty="0" smtClean="0">
                <a:solidFill>
                  <a:srgbClr val="0D00C7"/>
                </a:solidFill>
                <a:latin typeface="DecimaWE Rg" panose="02000000000000000000" pitchFamily="2" charset="0"/>
              </a:rPr>
              <a:t>BENI CULTURALI </a:t>
            </a:r>
            <a:r>
              <a:rPr lang="it-IT" b="1" dirty="0" smtClean="0">
                <a:latin typeface="DecimaWE Rg" panose="02000000000000000000" pitchFamily="2" charset="0"/>
              </a:rPr>
              <a:t>&gt; LETTURA &gt; LETTERATURA &gt; FOTOGRAFIA</a:t>
            </a:r>
            <a:endParaRPr lang="en-US" b="1" i="1" dirty="0">
              <a:latin typeface="DecimaWE Rg" panose="02000000000000000000" pitchFamily="2" charset="0"/>
            </a:endParaRPr>
          </a:p>
        </p:txBody>
      </p:sp>
      <p:sp>
        <p:nvSpPr>
          <p:cNvPr id="14" name="Segnaposto contenuto 13"/>
          <p:cNvSpPr>
            <a:spLocks noGrp="1"/>
          </p:cNvSpPr>
          <p:nvPr>
            <p:ph idx="1"/>
          </p:nvPr>
        </p:nvSpPr>
        <p:spPr>
          <a:xfrm>
            <a:off x="493713" y="1800001"/>
            <a:ext cx="8159220" cy="3305400"/>
          </a:xfrm>
          <a:noFill/>
        </p:spPr>
        <p:txBody>
          <a:bodyPr rtlCol="0">
            <a:noAutofit/>
          </a:bodyPr>
          <a:lstStyle/>
          <a:p>
            <a:pPr marL="0" indent="0">
              <a:lnSpc>
                <a:spcPct val="100000"/>
              </a:lnSpc>
              <a:spcBef>
                <a:spcPts val="600"/>
              </a:spcBef>
              <a:buNone/>
            </a:pPr>
            <a:r>
              <a:rPr lang="it-IT" sz="1800" b="1" dirty="0" smtClean="0">
                <a:latin typeface="DecimaWE Rg" panose="02000000000000000000" pitchFamily="2" charset="0"/>
              </a:rPr>
              <a:t>_ ALLA BASE DELLA CULTURA STA LA CAPACITA’ </a:t>
            </a:r>
            <a:r>
              <a:rPr lang="it-IT" sz="1800" b="1" dirty="0" err="1" smtClean="0">
                <a:latin typeface="DecimaWE Rg" panose="02000000000000000000" pitchFamily="2" charset="0"/>
              </a:rPr>
              <a:t>DI</a:t>
            </a:r>
            <a:r>
              <a:rPr lang="it-IT" sz="1800" b="1" dirty="0" smtClean="0">
                <a:latin typeface="DecimaWE Rg" panose="02000000000000000000" pitchFamily="2" charset="0"/>
              </a:rPr>
              <a:t> LEGGERE E </a:t>
            </a:r>
            <a:r>
              <a:rPr lang="it-IT" sz="1800" b="1" dirty="0" err="1" smtClean="0">
                <a:latin typeface="DecimaWE Rg" panose="02000000000000000000" pitchFamily="2" charset="0"/>
              </a:rPr>
              <a:t>DI</a:t>
            </a:r>
            <a:r>
              <a:rPr lang="it-IT" sz="1800" b="1" dirty="0" smtClean="0">
                <a:latin typeface="DecimaWE Rg" panose="02000000000000000000" pitchFamily="2" charset="0"/>
              </a:rPr>
              <a:t> COMPRENDERE</a:t>
            </a:r>
          </a:p>
          <a:p>
            <a:pPr marL="0" indent="0">
              <a:lnSpc>
                <a:spcPct val="100000"/>
              </a:lnSpc>
              <a:spcBef>
                <a:spcPts val="600"/>
              </a:spcBef>
              <a:buNone/>
            </a:pPr>
            <a:r>
              <a:rPr lang="it-IT" sz="1800" b="1" dirty="0" smtClean="0">
                <a:latin typeface="DecimaWE Rg" panose="02000000000000000000" pitchFamily="2" charset="0"/>
              </a:rPr>
              <a:t>*** il FVG è la regione più “lettrice” d’Italia *** </a:t>
            </a:r>
            <a:r>
              <a:rPr lang="it-IT" sz="1800" dirty="0" smtClean="0">
                <a:latin typeface="DecimaWE Rg" panose="02000000000000000000" pitchFamily="2" charset="0"/>
              </a:rPr>
              <a:t>ma non basta</a:t>
            </a:r>
          </a:p>
          <a:p>
            <a:pPr marL="0" indent="0">
              <a:lnSpc>
                <a:spcPct val="100000"/>
              </a:lnSpc>
              <a:spcBef>
                <a:spcPts val="600"/>
              </a:spcBef>
              <a:buNone/>
            </a:pPr>
            <a:r>
              <a:rPr lang="it-IT" sz="1800" b="1" dirty="0" smtClean="0">
                <a:latin typeface="DecimaWE Rg" panose="02000000000000000000" pitchFamily="2" charset="0"/>
              </a:rPr>
              <a:t>_ SIGLATO importante accordo</a:t>
            </a:r>
            <a:r>
              <a:rPr lang="it-IT" sz="1800" b="1" dirty="0">
                <a:latin typeface="DecimaWE Rg" panose="02000000000000000000" pitchFamily="2" charset="0"/>
              </a:rPr>
              <a:t> </a:t>
            </a:r>
            <a:r>
              <a:rPr lang="it-IT" sz="1800" dirty="0">
                <a:latin typeface="DecimaWE Rg" panose="02000000000000000000" pitchFamily="2" charset="0"/>
              </a:rPr>
              <a:t>tra </a:t>
            </a:r>
            <a:r>
              <a:rPr lang="it-IT" sz="1800" dirty="0" smtClean="0">
                <a:latin typeface="DecimaWE Rg" panose="02000000000000000000" pitchFamily="2" charset="0"/>
              </a:rPr>
              <a:t>la Regione (assessorati alla cultura</a:t>
            </a:r>
            <a:r>
              <a:rPr lang="it-IT" sz="1800" dirty="0">
                <a:latin typeface="DecimaWE Rg" panose="02000000000000000000" pitchFamily="2" charset="0"/>
              </a:rPr>
              <a:t>, istruzione e </a:t>
            </a:r>
            <a:r>
              <a:rPr lang="it-IT" sz="1800" dirty="0" smtClean="0">
                <a:latin typeface="DecimaWE Rg" panose="02000000000000000000" pitchFamily="2" charset="0"/>
              </a:rPr>
              <a:t>salute) con i principali soggetti sociali (con il coordinamento del Consorzio Culturale del Monfalconese, AIB, </a:t>
            </a:r>
            <a:r>
              <a:rPr lang="it-IT" sz="1800" dirty="0" err="1" smtClean="0">
                <a:latin typeface="DecimaWE Rg" panose="02000000000000000000" pitchFamily="2" charset="0"/>
              </a:rPr>
              <a:t>Damatrà</a:t>
            </a:r>
            <a:r>
              <a:rPr lang="it-IT" sz="1800" dirty="0" smtClean="0">
                <a:latin typeface="DecimaWE Rg" panose="02000000000000000000" pitchFamily="2" charset="0"/>
              </a:rPr>
              <a:t>, Pediatri)</a:t>
            </a:r>
            <a:r>
              <a:rPr lang="it-IT" sz="1800" b="1" dirty="0">
                <a:latin typeface="DecimaWE Rg" panose="02000000000000000000" pitchFamily="2" charset="0"/>
              </a:rPr>
              <a:t> per la promozione della lettura in età 0-18 </a:t>
            </a:r>
            <a:r>
              <a:rPr lang="it-IT" sz="1800" b="1" dirty="0" smtClean="0">
                <a:latin typeface="DecimaWE Rg" panose="02000000000000000000" pitchFamily="2" charset="0"/>
              </a:rPr>
              <a:t>anni</a:t>
            </a:r>
            <a:r>
              <a:rPr lang="it-IT" sz="1800" b="1" dirty="0">
                <a:latin typeface="DecimaWE Rg" panose="02000000000000000000" pitchFamily="2" charset="0"/>
              </a:rPr>
              <a:t> </a:t>
            </a:r>
            <a:r>
              <a:rPr lang="it-IT" sz="1800" b="1" dirty="0" smtClean="0">
                <a:latin typeface="DecimaWE Rg" panose="02000000000000000000" pitchFamily="2" charset="0"/>
              </a:rPr>
              <a:t>per 360.000,00 annui</a:t>
            </a:r>
            <a:endParaRPr lang="it-IT" sz="1800" b="1" dirty="0">
              <a:latin typeface="DecimaWE Rg" panose="02000000000000000000" pitchFamily="2" charset="0"/>
            </a:endParaRPr>
          </a:p>
          <a:p>
            <a:pPr marL="0" indent="0">
              <a:lnSpc>
                <a:spcPct val="100000"/>
              </a:lnSpc>
              <a:spcBef>
                <a:spcPts val="600"/>
              </a:spcBef>
              <a:buNone/>
            </a:pPr>
            <a:r>
              <a:rPr lang="it-IT" sz="1800" b="1" dirty="0" smtClean="0">
                <a:latin typeface="DecimaWE Rg" panose="02000000000000000000" pitchFamily="2" charset="0"/>
              </a:rPr>
              <a:t>_ Il Centro Studi Pasolini di </a:t>
            </a:r>
            <a:r>
              <a:rPr lang="it-IT" sz="1800" b="1" dirty="0" err="1" smtClean="0">
                <a:latin typeface="DecimaWE Rg" panose="02000000000000000000" pitchFamily="2" charset="0"/>
              </a:rPr>
              <a:t>Casarsa</a:t>
            </a:r>
            <a:r>
              <a:rPr lang="it-IT" sz="1800" b="1" dirty="0" smtClean="0">
                <a:latin typeface="DecimaWE Rg" panose="02000000000000000000" pitchFamily="2" charset="0"/>
              </a:rPr>
              <a:t> </a:t>
            </a:r>
            <a:r>
              <a:rPr lang="it-IT" sz="1800" dirty="0" smtClean="0">
                <a:latin typeface="DecimaWE Rg" panose="02000000000000000000" pitchFamily="2" charset="0"/>
              </a:rPr>
              <a:t>un’eccellenza nazionale</a:t>
            </a:r>
          </a:p>
          <a:p>
            <a:pPr marL="0" indent="0">
              <a:lnSpc>
                <a:spcPct val="100000"/>
              </a:lnSpc>
              <a:spcBef>
                <a:spcPts val="600"/>
              </a:spcBef>
              <a:buNone/>
            </a:pPr>
            <a:r>
              <a:rPr lang="it-IT" sz="1800" b="1" dirty="0" smtClean="0">
                <a:latin typeface="DecimaWE Rg" panose="02000000000000000000" pitchFamily="2" charset="0"/>
              </a:rPr>
              <a:t>_ Il CRAF </a:t>
            </a:r>
            <a:r>
              <a:rPr lang="it-IT" sz="1800" dirty="0" smtClean="0">
                <a:latin typeface="DecimaWE Rg" panose="02000000000000000000" pitchFamily="2" charset="0"/>
              </a:rPr>
              <a:t>riconosciuto come centro regionale di catalogazione e ricerca fotografica</a:t>
            </a:r>
          </a:p>
        </p:txBody>
      </p:sp>
      <p:grpSp>
        <p:nvGrpSpPr>
          <p:cNvPr id="2" name="Gruppo 1"/>
          <p:cNvGrpSpPr/>
          <p:nvPr/>
        </p:nvGrpSpPr>
        <p:grpSpPr>
          <a:xfrm>
            <a:off x="0" y="5778000"/>
            <a:ext cx="9144000" cy="1080000"/>
            <a:chOff x="0" y="5778000"/>
            <a:chExt cx="9144000" cy="1080000"/>
          </a:xfrm>
        </p:grpSpPr>
        <p:pic>
          <p:nvPicPr>
            <p:cNvPr id="1028" name="Picture 4" descr="C:\Users\148129\Desktop\NEWSLETTER\form_165x140\cultura\libri_scaff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5614" y="5778000"/>
              <a:ext cx="142714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descr="Pasolini.jpg"/>
            <p:cNvPicPr>
              <a:picLocks noChangeAspect="1"/>
            </p:cNvPicPr>
            <p:nvPr/>
          </p:nvPicPr>
          <p:blipFill>
            <a:blip r:embed="rId3" cstate="print"/>
            <a:stretch>
              <a:fillRect/>
            </a:stretch>
          </p:blipFill>
          <p:spPr>
            <a:xfrm>
              <a:off x="5325099" y="5778000"/>
              <a:ext cx="1897988" cy="1080000"/>
            </a:xfrm>
            <a:prstGeom prst="rect">
              <a:avLst/>
            </a:prstGeom>
          </p:spPr>
        </p:pic>
        <p:pic>
          <p:nvPicPr>
            <p:cNvPr id="15" name="Immagine 14" descr="casa Pasolini.jpg"/>
            <p:cNvPicPr>
              <a:picLocks noChangeAspect="1"/>
            </p:cNvPicPr>
            <p:nvPr/>
          </p:nvPicPr>
          <p:blipFill>
            <a:blip r:embed="rId4" cstate="print"/>
            <a:stretch>
              <a:fillRect/>
            </a:stretch>
          </p:blipFill>
          <p:spPr>
            <a:xfrm>
              <a:off x="7215429" y="5778000"/>
              <a:ext cx="1928571" cy="1080000"/>
            </a:xfrm>
            <a:prstGeom prst="rect">
              <a:avLst/>
            </a:prstGeom>
          </p:spPr>
        </p:pic>
        <p:pic>
          <p:nvPicPr>
            <p:cNvPr id="16" name="Immagine 15" descr="ringrazia e non dimentica.jpg"/>
            <p:cNvPicPr>
              <a:picLocks noChangeAspect="1"/>
            </p:cNvPicPr>
            <p:nvPr/>
          </p:nvPicPr>
          <p:blipFill>
            <a:blip r:embed="rId5" cstate="print"/>
            <a:stretch>
              <a:fillRect/>
            </a:stretch>
          </p:blipFill>
          <p:spPr>
            <a:xfrm>
              <a:off x="2431871" y="5778000"/>
              <a:ext cx="1481401" cy="1080000"/>
            </a:xfrm>
            <a:prstGeom prst="rect">
              <a:avLst/>
            </a:prstGeom>
          </p:spPr>
        </p:pic>
        <p:pic>
          <p:nvPicPr>
            <p:cNvPr id="17" name="Immagine 16" descr="guarneriana.jpg"/>
            <p:cNvPicPr>
              <a:picLocks noChangeAspect="1"/>
            </p:cNvPicPr>
            <p:nvPr/>
          </p:nvPicPr>
          <p:blipFill>
            <a:blip r:embed="rId6" cstate="print"/>
            <a:stretch>
              <a:fillRect/>
            </a:stretch>
          </p:blipFill>
          <p:spPr>
            <a:xfrm>
              <a:off x="0" y="5778000"/>
              <a:ext cx="2439529" cy="1080000"/>
            </a:xfrm>
            <a:prstGeom prst="rect">
              <a:avLst/>
            </a:prstGeom>
          </p:spPr>
        </p:pic>
      </p:grpSp>
      <p:sp>
        <p:nvSpPr>
          <p:cNvPr id="11" name="Rettangolo 10"/>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1" name="Gruppo 20"/>
          <p:cNvGrpSpPr/>
          <p:nvPr/>
        </p:nvGrpSpPr>
        <p:grpSpPr>
          <a:xfrm>
            <a:off x="480731" y="180000"/>
            <a:ext cx="8595532" cy="389125"/>
            <a:chOff x="480731" y="180000"/>
            <a:chExt cx="8595532" cy="389125"/>
          </a:xfrm>
        </p:grpSpPr>
        <p:pic>
          <p:nvPicPr>
            <p:cNvPr id="22" name="Immagine 21" descr="59994_logoregionefvg.jpg"/>
            <p:cNvPicPr>
              <a:picLocks noChangeAspect="1"/>
            </p:cNvPicPr>
            <p:nvPr/>
          </p:nvPicPr>
          <p:blipFill>
            <a:blip r:embed="rId7" cstate="print"/>
            <a:stretch>
              <a:fillRect/>
            </a:stretch>
          </p:blipFill>
          <p:spPr>
            <a:xfrm>
              <a:off x="480731" y="180000"/>
              <a:ext cx="1800000" cy="389125"/>
            </a:xfrm>
            <a:prstGeom prst="rect">
              <a:avLst/>
            </a:prstGeom>
          </p:spPr>
        </p:pic>
        <p:sp>
          <p:nvSpPr>
            <p:cNvPr id="23" name="Rettangolo 22"/>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54658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2" y="947044"/>
            <a:ext cx="8218487" cy="703956"/>
          </a:xfrm>
        </p:spPr>
        <p:txBody>
          <a:bodyPr rtlCol="0">
            <a:noAutofit/>
          </a:bodyPr>
          <a:lstStyle/>
          <a:p>
            <a:r>
              <a:rPr lang="it-IT" b="1" dirty="0" smtClean="0">
                <a:solidFill>
                  <a:srgbClr val="0D00C7"/>
                </a:solidFill>
                <a:latin typeface="DecimaWE Rg" panose="02000000000000000000" pitchFamily="2" charset="0"/>
              </a:rPr>
              <a:t>BENI CULTURALI  </a:t>
            </a:r>
            <a:r>
              <a:rPr lang="it-IT" b="1" dirty="0" smtClean="0">
                <a:latin typeface="DecimaWE Rg" panose="02000000000000000000" pitchFamily="2" charset="0"/>
              </a:rPr>
              <a:t>&gt; BIBLIOTECHE </a:t>
            </a:r>
            <a:endParaRPr lang="en-US" b="1" i="1" dirty="0">
              <a:latin typeface="DecimaWE Rg" panose="02000000000000000000" pitchFamily="2" charset="0"/>
            </a:endParaRPr>
          </a:p>
        </p:txBody>
      </p:sp>
      <p:sp>
        <p:nvSpPr>
          <p:cNvPr id="14" name="Segnaposto contenuto 13"/>
          <p:cNvSpPr>
            <a:spLocks noGrp="1"/>
          </p:cNvSpPr>
          <p:nvPr>
            <p:ph idx="1"/>
          </p:nvPr>
        </p:nvSpPr>
        <p:spPr>
          <a:xfrm>
            <a:off x="493713" y="1600200"/>
            <a:ext cx="8193087" cy="804333"/>
          </a:xfrm>
        </p:spPr>
        <p:txBody>
          <a:bodyPr rtlCol="0">
            <a:noAutofit/>
          </a:bodyPr>
          <a:lstStyle/>
          <a:p>
            <a:pPr marL="0" indent="0">
              <a:lnSpc>
                <a:spcPct val="100000"/>
              </a:lnSpc>
              <a:spcBef>
                <a:spcPts val="600"/>
              </a:spcBef>
              <a:buNone/>
            </a:pPr>
            <a:r>
              <a:rPr lang="it-IT" sz="1600" dirty="0" smtClean="0">
                <a:latin typeface="DecimaWE Rg" panose="02000000000000000000" pitchFamily="2" charset="0"/>
              </a:rPr>
              <a:t>_ Capitoli finanziaria biblioteche  triennio 2018-19-20 (aumento del 50% rispetto agli anni precedenti)</a:t>
            </a:r>
          </a:p>
          <a:p>
            <a:pPr marL="0" indent="0">
              <a:lnSpc>
                <a:spcPct val="100000"/>
              </a:lnSpc>
              <a:spcBef>
                <a:spcPts val="600"/>
              </a:spcBef>
              <a:buNone/>
            </a:pPr>
            <a:r>
              <a:rPr lang="it-IT" sz="1600" b="1" dirty="0" smtClean="0">
                <a:latin typeface="DecimaWE Rg" panose="02000000000000000000" pitchFamily="2" charset="0"/>
              </a:rPr>
              <a:t>&gt; 2018</a:t>
            </a:r>
            <a:r>
              <a:rPr lang="it-IT" sz="1600" b="1" dirty="0">
                <a:latin typeface="DecimaWE Rg" panose="02000000000000000000" pitchFamily="2" charset="0"/>
              </a:rPr>
              <a:t>:     </a:t>
            </a:r>
            <a:r>
              <a:rPr lang="it-IT" sz="1600" b="1" dirty="0" smtClean="0">
                <a:latin typeface="DecimaWE Rg" panose="02000000000000000000" pitchFamily="2" charset="0"/>
              </a:rPr>
              <a:t>947.000,00      &gt; 2019</a:t>
            </a:r>
            <a:r>
              <a:rPr lang="it-IT" sz="1600" b="1" dirty="0">
                <a:latin typeface="DecimaWE Rg" panose="02000000000000000000" pitchFamily="2" charset="0"/>
              </a:rPr>
              <a:t>:     </a:t>
            </a:r>
            <a:r>
              <a:rPr lang="it-IT" sz="1600" b="1" dirty="0" smtClean="0">
                <a:latin typeface="DecimaWE Rg" panose="02000000000000000000" pitchFamily="2" charset="0"/>
              </a:rPr>
              <a:t>948.750,00         &gt; 2020</a:t>
            </a:r>
            <a:r>
              <a:rPr lang="it-IT" sz="1600" b="1" dirty="0">
                <a:latin typeface="DecimaWE Rg" panose="02000000000000000000" pitchFamily="2" charset="0"/>
              </a:rPr>
              <a:t>:     </a:t>
            </a:r>
            <a:r>
              <a:rPr lang="it-IT" sz="1600" b="1" dirty="0" smtClean="0">
                <a:latin typeface="DecimaWE Rg" panose="02000000000000000000" pitchFamily="2" charset="0"/>
              </a:rPr>
              <a:t>948.750,00</a:t>
            </a:r>
          </a:p>
          <a:p>
            <a:pPr marL="0" indent="0" rtl="0">
              <a:lnSpc>
                <a:spcPct val="100000"/>
              </a:lnSpc>
              <a:spcBef>
                <a:spcPts val="600"/>
              </a:spcBef>
              <a:buNone/>
            </a:pPr>
            <a:endParaRPr lang="it" sz="1600" dirty="0" smtClean="0"/>
          </a:p>
          <a:p>
            <a:pPr marL="0" indent="0">
              <a:lnSpc>
                <a:spcPct val="100000"/>
              </a:lnSpc>
              <a:spcBef>
                <a:spcPts val="600"/>
              </a:spcBef>
              <a:buNone/>
            </a:pPr>
            <a:endParaRPr lang="it" sz="1600" dirty="0"/>
          </a:p>
          <a:p>
            <a:pPr marL="0" indent="0" rtl="0">
              <a:lnSpc>
                <a:spcPct val="100000"/>
              </a:lnSpc>
              <a:spcBef>
                <a:spcPts val="600"/>
              </a:spcBef>
              <a:buNone/>
            </a:pPr>
            <a:endParaRPr lang="en-US" sz="1600" dirty="0"/>
          </a:p>
        </p:txBody>
      </p:sp>
      <p:graphicFrame>
        <p:nvGraphicFramePr>
          <p:cNvPr id="7" name="Tabella 6"/>
          <p:cNvGraphicFramePr>
            <a:graphicFrameLocks noGrp="1"/>
          </p:cNvGraphicFramePr>
          <p:nvPr>
            <p:extLst>
              <p:ext uri="{D42A27DB-BD31-4B8C-83A1-F6EECF244321}">
                <p14:modId xmlns:p14="http://schemas.microsoft.com/office/powerpoint/2010/main" val="2757253672"/>
              </p:ext>
            </p:extLst>
          </p:nvPr>
        </p:nvGraphicFramePr>
        <p:xfrm>
          <a:off x="493713" y="2379134"/>
          <a:ext cx="7981420" cy="2540480"/>
        </p:xfrm>
        <a:graphic>
          <a:graphicData uri="http://schemas.openxmlformats.org/drawingml/2006/table">
            <a:tbl>
              <a:tblPr firstRow="1" firstCol="1" bandRow="1">
                <a:tableStyleId>{5C22544A-7EE6-4342-B048-85BDC9FD1C3A}</a:tableStyleId>
              </a:tblPr>
              <a:tblGrid>
                <a:gridCol w="3570804"/>
                <a:gridCol w="897510"/>
                <a:gridCol w="1176306"/>
                <a:gridCol w="1143000"/>
                <a:gridCol w="1193800"/>
              </a:tblGrid>
              <a:tr h="387200">
                <a:tc>
                  <a:txBody>
                    <a:bodyPr/>
                    <a:lstStyle/>
                    <a:p>
                      <a:pPr>
                        <a:spcAft>
                          <a:spcPts val="0"/>
                        </a:spcAft>
                      </a:pPr>
                      <a:r>
                        <a:rPr lang="it-IT" sz="1200" b="1" dirty="0" err="1">
                          <a:effectLst/>
                          <a:latin typeface="Arial" panose="020B0604020202020204" pitchFamily="34" charset="0"/>
                          <a:cs typeface="Arial" panose="020B0604020202020204" pitchFamily="34" charset="0"/>
                        </a:rPr>
                        <a:t>biblio</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spcAft>
                          <a:spcPts val="0"/>
                        </a:spcAft>
                      </a:pPr>
                      <a:r>
                        <a:rPr lang="it-IT" sz="1200" b="1" dirty="0">
                          <a:effectLst/>
                          <a:latin typeface="Arial" panose="020B0604020202020204" pitchFamily="34" charset="0"/>
                          <a:cs typeface="Arial" panose="020B0604020202020204" pitchFamily="34" charset="0"/>
                        </a:rPr>
                        <a:t>CAP</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spcAft>
                          <a:spcPts val="0"/>
                        </a:spcAft>
                      </a:pPr>
                      <a:r>
                        <a:rPr lang="it-IT"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spcAft>
                          <a:spcPts val="0"/>
                        </a:spcAft>
                      </a:pPr>
                      <a:r>
                        <a:rPr lang="it-IT"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spcAft>
                          <a:spcPts val="0"/>
                        </a:spcAft>
                      </a:pPr>
                      <a:r>
                        <a:rPr lang="it-IT"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r>
              <a:tr h="264000">
                <a:tc>
                  <a:txBody>
                    <a:bodyPr/>
                    <a:lstStyle/>
                    <a:p>
                      <a:pPr>
                        <a:spcAft>
                          <a:spcPts val="0"/>
                        </a:spcAft>
                      </a:pPr>
                      <a:r>
                        <a:rPr lang="it-IT" sz="1200" b="1" dirty="0">
                          <a:effectLst/>
                          <a:latin typeface="Arial" panose="020B0604020202020204" pitchFamily="34" charset="0"/>
                          <a:cs typeface="Arial" panose="020B0604020202020204" pitchFamily="34" charset="0"/>
                        </a:rPr>
                        <a:t>AIB</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6076</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5.000,00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6.750,00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6.750,00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r>
              <a:tr h="264000">
                <a:tc>
                  <a:txBody>
                    <a:bodyPr/>
                    <a:lstStyle/>
                    <a:p>
                      <a:pPr>
                        <a:spcAft>
                          <a:spcPts val="0"/>
                        </a:spcAft>
                      </a:pPr>
                      <a:r>
                        <a:rPr lang="it-IT" sz="1200" b="1" dirty="0">
                          <a:effectLst/>
                          <a:latin typeface="Arial" panose="020B0604020202020204" pitchFamily="34" charset="0"/>
                          <a:cs typeface="Arial" panose="020B0604020202020204" pitchFamily="34" charset="0"/>
                        </a:rPr>
                        <a:t>POLI</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6077</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40.000,00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40.000,00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40.000,00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r>
              <a:tr h="264000">
                <a:tc>
                  <a:txBody>
                    <a:bodyPr/>
                    <a:lstStyle/>
                    <a:p>
                      <a:pPr>
                        <a:spcAft>
                          <a:spcPts val="0"/>
                        </a:spcAft>
                      </a:pPr>
                      <a:r>
                        <a:rPr lang="it-IT" sz="1200" b="1" dirty="0">
                          <a:effectLst/>
                          <a:latin typeface="Arial" panose="020B0604020202020204" pitchFamily="34" charset="0"/>
                          <a:cs typeface="Arial" panose="020B0604020202020204" pitchFamily="34" charset="0"/>
                        </a:rPr>
                        <a:t>SISTEMI BIBLIOTECARI - PARTE CORRENTE</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6066</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600.000,00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600.000,00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600.000,00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r>
              <a:tr h="264000">
                <a:tc>
                  <a:txBody>
                    <a:bodyPr/>
                    <a:lstStyle/>
                    <a:p>
                      <a:pPr>
                        <a:spcAft>
                          <a:spcPts val="0"/>
                        </a:spcAft>
                      </a:pPr>
                      <a:r>
                        <a:rPr lang="it-IT" sz="1200" b="1">
                          <a:effectLst/>
                          <a:latin typeface="Arial" panose="020B0604020202020204" pitchFamily="34" charset="0"/>
                          <a:cs typeface="Arial" panose="020B0604020202020204" pitchFamily="34" charset="0"/>
                        </a:rPr>
                        <a:t>SISTEMI BIBLIOTECARI -SPESE INVESTIMENTO</a:t>
                      </a:r>
                      <a:endParaRPr lang="it-IT" sz="1200" b="1">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6071</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150.000,00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150.000,00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150.000,00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r>
              <a:tr h="264000">
                <a:tc>
                  <a:txBody>
                    <a:bodyPr/>
                    <a:lstStyle/>
                    <a:p>
                      <a:pPr>
                        <a:spcAft>
                          <a:spcPts val="0"/>
                        </a:spcAft>
                      </a:pPr>
                      <a:r>
                        <a:rPr lang="it-IT" sz="1200" b="1">
                          <a:effectLst/>
                          <a:latin typeface="Arial" panose="020B0604020202020204" pitchFamily="34" charset="0"/>
                          <a:cs typeface="Arial" panose="020B0604020202020204" pitchFamily="34" charset="0"/>
                        </a:rPr>
                        <a:t>BIBLIOTECHE INTERESSE REGIONALE - CORRENTE</a:t>
                      </a:r>
                      <a:endParaRPr lang="it-IT" sz="1200" b="1">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4245/6074</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140.000,00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140.000,00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140.000,00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r>
              <a:tr h="264000">
                <a:tc>
                  <a:txBody>
                    <a:bodyPr/>
                    <a:lstStyle/>
                    <a:p>
                      <a:pPr>
                        <a:spcAft>
                          <a:spcPts val="0"/>
                        </a:spcAft>
                      </a:pPr>
                      <a:r>
                        <a:rPr lang="it-IT" sz="1200" b="1">
                          <a:effectLst/>
                          <a:latin typeface="Arial" panose="020B0604020202020204" pitchFamily="34" charset="0"/>
                          <a:cs typeface="Arial" panose="020B0604020202020204" pitchFamily="34" charset="0"/>
                        </a:rPr>
                        <a:t>BIBLIOTECHE INTERESSE REGIONALE - INVESTIMENTI</a:t>
                      </a:r>
                      <a:endParaRPr lang="it-IT" sz="1200" b="1">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4246/6083</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12.000,00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12.000,00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12.000,00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r>
              <a:tr h="264000">
                <a:tc>
                  <a:txBody>
                    <a:bodyPr/>
                    <a:lstStyle/>
                    <a:p>
                      <a:pPr>
                        <a:spcAft>
                          <a:spcPts val="0"/>
                        </a:spcAft>
                      </a:pPr>
                      <a:r>
                        <a:rPr lang="it-IT" sz="1200" b="1">
                          <a:effectLst/>
                          <a:latin typeface="Arial" panose="020B0604020202020204" pitchFamily="34" charset="0"/>
                          <a:cs typeface="Arial" panose="020B0604020202020204" pitchFamily="34" charset="0"/>
                        </a:rPr>
                        <a:t> </a:t>
                      </a:r>
                      <a:endParaRPr lang="it-IT" sz="1200" b="1">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200" b="1" dirty="0">
                          <a:effectLst/>
                          <a:latin typeface="Arial" panose="020B0604020202020204" pitchFamily="34" charset="0"/>
                          <a:cs typeface="Arial" panose="020B0604020202020204" pitchFamily="34" charset="0"/>
                        </a:rPr>
                        <a:t> </a:t>
                      </a:r>
                      <a:endParaRPr lang="it-IT" sz="12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400" b="1" dirty="0">
                          <a:effectLst/>
                          <a:latin typeface="Arial" panose="020B0604020202020204" pitchFamily="34" charset="0"/>
                          <a:cs typeface="Arial" panose="020B0604020202020204" pitchFamily="34" charset="0"/>
                        </a:rPr>
                        <a:t>   947.000,00 </a:t>
                      </a:r>
                      <a:endParaRPr lang="it-IT" sz="14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400" b="1" dirty="0">
                          <a:effectLst/>
                          <a:latin typeface="Arial" panose="020B0604020202020204" pitchFamily="34" charset="0"/>
                          <a:cs typeface="Arial" panose="020B0604020202020204" pitchFamily="34" charset="0"/>
                        </a:rPr>
                        <a:t>   948.750,00 </a:t>
                      </a:r>
                      <a:endParaRPr lang="it-IT" sz="1400" b="1" dirty="0">
                        <a:effectLst/>
                        <a:latin typeface="Arial" panose="020B0604020202020204" pitchFamily="34" charset="0"/>
                        <a:ea typeface="Calibri"/>
                        <a:cs typeface="Arial" panose="020B0604020202020204" pitchFamily="34" charset="0"/>
                      </a:endParaRPr>
                    </a:p>
                  </a:txBody>
                  <a:tcPr marL="33338" marR="33338" marT="0" marB="0" anchor="b"/>
                </a:tc>
                <a:tc>
                  <a:txBody>
                    <a:bodyPr/>
                    <a:lstStyle/>
                    <a:p>
                      <a:pPr algn="r">
                        <a:spcAft>
                          <a:spcPts val="0"/>
                        </a:spcAft>
                      </a:pPr>
                      <a:r>
                        <a:rPr lang="it-IT" sz="1400" b="1" dirty="0">
                          <a:effectLst/>
                          <a:latin typeface="Arial" panose="020B0604020202020204" pitchFamily="34" charset="0"/>
                          <a:cs typeface="Arial" panose="020B0604020202020204" pitchFamily="34" charset="0"/>
                        </a:rPr>
                        <a:t>   948.750,00 </a:t>
                      </a:r>
                      <a:endParaRPr lang="it-IT" sz="1400" b="1" dirty="0">
                        <a:effectLst/>
                        <a:latin typeface="Arial" panose="020B0604020202020204" pitchFamily="34" charset="0"/>
                        <a:ea typeface="Calibri"/>
                        <a:cs typeface="Arial" panose="020B0604020202020204" pitchFamily="34" charset="0"/>
                      </a:endParaRPr>
                    </a:p>
                  </a:txBody>
                  <a:tcPr marL="33338" marR="33338" marT="0" marB="0" anchor="b"/>
                </a:tc>
              </a:tr>
            </a:tbl>
          </a:graphicData>
        </a:graphic>
      </p:graphicFrame>
      <p:sp>
        <p:nvSpPr>
          <p:cNvPr id="8" name="Rectangle 1"/>
          <p:cNvSpPr>
            <a:spLocks noChangeArrowheads="1"/>
          </p:cNvSpPr>
          <p:nvPr/>
        </p:nvSpPr>
        <p:spPr bwMode="auto">
          <a:xfrm>
            <a:off x="2262188" y="2715583"/>
            <a:ext cx="18466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100" b="0" i="0" u="none" strike="noStrike" cap="none" normalizeH="0" baseline="0" smtClean="0">
                <a:ln>
                  <a:noFill/>
                </a:ln>
                <a:solidFill>
                  <a:srgbClr val="1F497D"/>
                </a:solidFill>
                <a:effectLst/>
                <a:latin typeface="Arial" pitchFamily="34" charset="0"/>
                <a:ea typeface="Calibri" pitchFamily="34" charset="0"/>
                <a:cs typeface="Arial" pitchFamily="34" charset="0"/>
              </a:rPr>
              <a:t> </a:t>
            </a: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ttangolo 16"/>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9" name="Gruppo 8"/>
          <p:cNvGrpSpPr/>
          <p:nvPr/>
        </p:nvGrpSpPr>
        <p:grpSpPr>
          <a:xfrm>
            <a:off x="0" y="5778000"/>
            <a:ext cx="9144000" cy="1080000"/>
            <a:chOff x="0" y="5778000"/>
            <a:chExt cx="9144000" cy="1080000"/>
          </a:xfrm>
        </p:grpSpPr>
        <p:pic>
          <p:nvPicPr>
            <p:cNvPr id="1026" name="Picture 2" descr="C:\Users\148129\Desktop\NEWSLETTER\form_165x140\cultura\arcidioc_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78000"/>
              <a:ext cx="12728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148129\Desktop\NEWSLETTER\form_165x140\cultura\libri_scaffa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319" y="5778000"/>
              <a:ext cx="142714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148129\Desktop\BIBLI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7734" y="5778000"/>
              <a:ext cx="186325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148129\Desktop\BIBLI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7454" y="5778000"/>
              <a:ext cx="1441856"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148129\Desktop\AI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2924" y="5778000"/>
              <a:ext cx="102834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148129\Desktop\64511_8biblioComunaleMuggia4apr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5772" y="5778000"/>
              <a:ext cx="170942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148129\Desktop\FVGBIBLI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662" y="5778000"/>
              <a:ext cx="1262338"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uppo 20"/>
          <p:cNvGrpSpPr/>
          <p:nvPr/>
        </p:nvGrpSpPr>
        <p:grpSpPr>
          <a:xfrm>
            <a:off x="480731" y="180000"/>
            <a:ext cx="8595532" cy="389125"/>
            <a:chOff x="480731" y="180000"/>
            <a:chExt cx="8595532" cy="389125"/>
          </a:xfrm>
        </p:grpSpPr>
        <p:pic>
          <p:nvPicPr>
            <p:cNvPr id="22" name="Immagine 21" descr="59994_logoregionefvg.jpg"/>
            <p:cNvPicPr>
              <a:picLocks noChangeAspect="1"/>
            </p:cNvPicPr>
            <p:nvPr/>
          </p:nvPicPr>
          <p:blipFill>
            <a:blip r:embed="rId9" cstate="print"/>
            <a:stretch>
              <a:fillRect/>
            </a:stretch>
          </p:blipFill>
          <p:spPr>
            <a:xfrm>
              <a:off x="480731" y="180000"/>
              <a:ext cx="1800000" cy="389125"/>
            </a:xfrm>
            <a:prstGeom prst="rect">
              <a:avLst/>
            </a:prstGeom>
          </p:spPr>
        </p:pic>
        <p:sp>
          <p:nvSpPr>
            <p:cNvPr id="23" name="Rettangolo 22"/>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179222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900000"/>
            <a:ext cx="4137554" cy="1033164"/>
          </a:xfrm>
        </p:spPr>
        <p:txBody>
          <a:bodyPr rtlCol="0">
            <a:noAutofit/>
          </a:bodyPr>
          <a:lstStyle/>
          <a:p>
            <a:r>
              <a:rPr lang="it-IT" b="1" dirty="0">
                <a:solidFill>
                  <a:srgbClr val="0D00C7"/>
                </a:solidFill>
                <a:latin typeface="DecimaWE Rg" panose="02000000000000000000" pitchFamily="2" charset="0"/>
              </a:rPr>
              <a:t>BENI CULTURALI  </a:t>
            </a:r>
            <a:r>
              <a:rPr lang="it-IT" b="1" dirty="0" smtClean="0">
                <a:latin typeface="DecimaWE Rg" panose="02000000000000000000" pitchFamily="2" charset="0"/>
              </a:rPr>
              <a:t>&gt; </a:t>
            </a:r>
            <a:br>
              <a:rPr lang="it-IT" b="1" dirty="0" smtClean="0">
                <a:latin typeface="DecimaWE Rg" panose="02000000000000000000" pitchFamily="2" charset="0"/>
              </a:rPr>
            </a:br>
            <a:r>
              <a:rPr lang="it-IT" b="1" dirty="0" smtClean="0">
                <a:latin typeface="DecimaWE Rg" panose="02000000000000000000" pitchFamily="2" charset="0"/>
              </a:rPr>
              <a:t>BIBLIOTECHE</a:t>
            </a:r>
            <a:endParaRPr lang="en-US" b="1" i="1" dirty="0">
              <a:latin typeface="DecimaWE Rg" panose="02000000000000000000" pitchFamily="2" charset="0"/>
            </a:endParaRPr>
          </a:p>
        </p:txBody>
      </p:sp>
      <p:sp>
        <p:nvSpPr>
          <p:cNvPr id="14" name="Segnaposto contenuto 13"/>
          <p:cNvSpPr>
            <a:spLocks noGrp="1"/>
          </p:cNvSpPr>
          <p:nvPr>
            <p:ph idx="1"/>
          </p:nvPr>
        </p:nvSpPr>
        <p:spPr>
          <a:xfrm>
            <a:off x="493714" y="1980000"/>
            <a:ext cx="4035953" cy="3031067"/>
          </a:xfrm>
        </p:spPr>
        <p:txBody>
          <a:bodyPr rtlCol="0">
            <a:noAutofit/>
          </a:bodyPr>
          <a:lstStyle/>
          <a:p>
            <a:pPr marL="0" indent="0">
              <a:buNone/>
            </a:pPr>
            <a:r>
              <a:rPr lang="it-IT" sz="2400" b="1" dirty="0" smtClean="0">
                <a:solidFill>
                  <a:srgbClr val="0D00C7"/>
                </a:solidFill>
                <a:latin typeface="DecimaWE Rg" panose="02000000000000000000" pitchFamily="2" charset="0"/>
              </a:rPr>
              <a:t>10</a:t>
            </a:r>
            <a:r>
              <a:rPr lang="it-IT" sz="2400" b="1" dirty="0" smtClean="0">
                <a:latin typeface="DecimaWE Rg" panose="02000000000000000000" pitchFamily="2" charset="0"/>
              </a:rPr>
              <a:t> </a:t>
            </a:r>
            <a:r>
              <a:rPr lang="it-IT" sz="2400" b="1" dirty="0">
                <a:latin typeface="DecimaWE Rg" panose="02000000000000000000" pitchFamily="2" charset="0"/>
              </a:rPr>
              <a:t>biblioteche </a:t>
            </a:r>
            <a:r>
              <a:rPr lang="it-IT" sz="2400" b="1" dirty="0" smtClean="0">
                <a:latin typeface="DecimaWE Rg" panose="02000000000000000000" pitchFamily="2" charset="0"/>
              </a:rPr>
              <a:t> di interesse regionale</a:t>
            </a:r>
            <a:endParaRPr lang="it-IT" sz="2400" b="1" dirty="0">
              <a:latin typeface="DecimaWE Rg" panose="02000000000000000000" pitchFamily="2" charset="0"/>
            </a:endParaRPr>
          </a:p>
          <a:p>
            <a:pPr marL="0" indent="0">
              <a:buNone/>
            </a:pPr>
            <a:r>
              <a:rPr lang="it-IT" sz="2400" b="1" dirty="0" smtClean="0">
                <a:solidFill>
                  <a:srgbClr val="0D00C7"/>
                </a:solidFill>
                <a:latin typeface="DecimaWE Rg" panose="02000000000000000000" pitchFamily="2" charset="0"/>
              </a:rPr>
              <a:t>10</a:t>
            </a:r>
            <a:r>
              <a:rPr lang="it-IT" sz="2400" b="1" dirty="0" smtClean="0">
                <a:latin typeface="DecimaWE Rg" panose="02000000000000000000" pitchFamily="2" charset="0"/>
              </a:rPr>
              <a:t> sistemi bibliotecari con </a:t>
            </a:r>
            <a:br>
              <a:rPr lang="it-IT" sz="2400" b="1" dirty="0" smtClean="0">
                <a:latin typeface="DecimaWE Rg" panose="02000000000000000000" pitchFamily="2" charset="0"/>
              </a:rPr>
            </a:br>
            <a:r>
              <a:rPr lang="it-IT" sz="2400" b="1" dirty="0" smtClean="0">
                <a:solidFill>
                  <a:srgbClr val="0D00C7"/>
                </a:solidFill>
                <a:latin typeface="DecimaWE Rg" panose="02000000000000000000" pitchFamily="2" charset="0"/>
              </a:rPr>
              <a:t>192</a:t>
            </a:r>
            <a:r>
              <a:rPr lang="it-IT" sz="2400" b="1" dirty="0" smtClean="0">
                <a:latin typeface="DecimaWE Rg" panose="02000000000000000000" pitchFamily="2" charset="0"/>
              </a:rPr>
              <a:t> biblioteche in rete</a:t>
            </a:r>
          </a:p>
          <a:p>
            <a:pPr marL="0" indent="0">
              <a:buNone/>
            </a:pPr>
            <a:r>
              <a:rPr lang="it-IT" sz="2400" b="1" dirty="0" smtClean="0">
                <a:solidFill>
                  <a:srgbClr val="0D00C7"/>
                </a:solidFill>
                <a:latin typeface="DecimaWE Rg" panose="02000000000000000000" pitchFamily="2" charset="0"/>
              </a:rPr>
              <a:t>3</a:t>
            </a:r>
            <a:r>
              <a:rPr lang="it-IT" sz="2400" b="1" dirty="0" smtClean="0">
                <a:latin typeface="DecimaWE Rg" panose="02000000000000000000" pitchFamily="2" charset="0"/>
              </a:rPr>
              <a:t> poli SBN</a:t>
            </a:r>
            <a:endParaRPr lang="it-IT" sz="2400" b="1" dirty="0">
              <a:latin typeface="DecimaWE Rg" panose="02000000000000000000" pitchFamily="2" charset="0"/>
            </a:endParaRPr>
          </a:p>
          <a:p>
            <a:pPr marL="0" indent="0" rtl="0">
              <a:buNone/>
            </a:pPr>
            <a:endParaRPr lang="it" dirty="0" smtClean="0"/>
          </a:p>
          <a:p>
            <a:pPr marL="0" indent="0">
              <a:buNone/>
            </a:pPr>
            <a:endParaRPr lang="it" dirty="0"/>
          </a:p>
          <a:p>
            <a:pPr marL="0" indent="0" rtl="0">
              <a:buNone/>
            </a:pPr>
            <a:endParaRPr lang="en-US" dirty="0"/>
          </a:p>
        </p:txBody>
      </p:sp>
      <p:graphicFrame>
        <p:nvGraphicFramePr>
          <p:cNvPr id="8" name="Tabella 7"/>
          <p:cNvGraphicFramePr>
            <a:graphicFrameLocks noGrp="1"/>
          </p:cNvGraphicFramePr>
          <p:nvPr>
            <p:extLst>
              <p:ext uri="{D42A27DB-BD31-4B8C-83A1-F6EECF244321}">
                <p14:modId xmlns:p14="http://schemas.microsoft.com/office/powerpoint/2010/main" val="2192851622"/>
              </p:ext>
            </p:extLst>
          </p:nvPr>
        </p:nvGraphicFramePr>
        <p:xfrm>
          <a:off x="4555067" y="927100"/>
          <a:ext cx="4106335" cy="4666362"/>
        </p:xfrm>
        <a:graphic>
          <a:graphicData uri="http://schemas.openxmlformats.org/drawingml/2006/table">
            <a:tbl>
              <a:tblPr firstRow="1" firstCol="1" bandRow="1">
                <a:tableStyleId>{5C22544A-7EE6-4342-B048-85BDC9FD1C3A}</a:tableStyleId>
              </a:tblPr>
              <a:tblGrid>
                <a:gridCol w="1600016"/>
                <a:gridCol w="1247192"/>
                <a:gridCol w="1259127"/>
              </a:tblGrid>
              <a:tr h="483384">
                <a:tc>
                  <a:txBody>
                    <a:bodyPr/>
                    <a:lstStyle/>
                    <a:p>
                      <a:pPr algn="l">
                        <a:spcAft>
                          <a:spcPts val="0"/>
                        </a:spcAft>
                      </a:pPr>
                      <a:r>
                        <a:rPr lang="it-IT" sz="900" dirty="0">
                          <a:effectLst/>
                          <a:latin typeface="Arial" panose="020B0604020202020204" pitchFamily="34" charset="0"/>
                          <a:cs typeface="Arial" panose="020B0604020202020204" pitchFamily="34" charset="0"/>
                        </a:rPr>
                        <a:t>NOME SISTEMA BIBLIOTECARIO (S.B.) </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BIBLIOTECA CENTRO SISTEMA</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ENTE GESTORE</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r>
              <a:tr h="324431">
                <a:tc>
                  <a:txBody>
                    <a:bodyPr/>
                    <a:lstStyle/>
                    <a:p>
                      <a:pPr algn="l">
                        <a:spcAft>
                          <a:spcPts val="0"/>
                        </a:spcAft>
                      </a:pPr>
                      <a:r>
                        <a:rPr lang="it-IT" sz="900">
                          <a:effectLst/>
                          <a:latin typeface="Arial" panose="020B0604020202020204" pitchFamily="34" charset="0"/>
                          <a:cs typeface="Arial" panose="020B0604020202020204" pitchFamily="34" charset="0"/>
                        </a:rPr>
                        <a:t>S.B. dell’Hinterland udinese e del Friuli </a:t>
                      </a:r>
                      <a:endParaRPr lang="it-IT" sz="90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Biblioteca Civica  “V. JOPPI” di Udine</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a:effectLst/>
                          <a:latin typeface="Arial" panose="020B0604020202020204" pitchFamily="34" charset="0"/>
                          <a:cs typeface="Arial" panose="020B0604020202020204" pitchFamily="34" charset="0"/>
                        </a:rPr>
                        <a:t>COMUNE DI UDINE</a:t>
                      </a:r>
                      <a:endParaRPr lang="it-IT" sz="900">
                        <a:effectLst/>
                        <a:latin typeface="Arial" panose="020B0604020202020204" pitchFamily="34" charset="0"/>
                        <a:ea typeface="Calibri"/>
                        <a:cs typeface="Arial" panose="020B0604020202020204" pitchFamily="34" charset="0"/>
                      </a:endParaRPr>
                    </a:p>
                  </a:txBody>
                  <a:tcPr marL="18634" marR="18634" marT="0" marB="0" anchor="ctr"/>
                </a:tc>
              </a:tr>
              <a:tr h="549711">
                <a:tc>
                  <a:txBody>
                    <a:bodyPr/>
                    <a:lstStyle/>
                    <a:p>
                      <a:pPr algn="l">
                        <a:spcAft>
                          <a:spcPts val="0"/>
                        </a:spcAft>
                      </a:pPr>
                      <a:r>
                        <a:rPr lang="it-IT" sz="900">
                          <a:effectLst/>
                          <a:latin typeface="Arial" panose="020B0604020202020204" pitchFamily="34" charset="0"/>
                          <a:cs typeface="Arial" panose="020B0604020202020204" pitchFamily="34" charset="0"/>
                        </a:rPr>
                        <a:t>S.B. BiblioGO! </a:t>
                      </a:r>
                      <a:endParaRPr lang="it-IT" sz="90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 Biblioteca del Consorzio Culturale del Monfalconese</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CONSORZIO CULTURALE DEL MONFALCONESE</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r>
              <a:tr h="412283">
                <a:tc>
                  <a:txBody>
                    <a:bodyPr/>
                    <a:lstStyle/>
                    <a:p>
                      <a:pPr algn="l">
                        <a:spcAft>
                          <a:spcPts val="0"/>
                        </a:spcAft>
                      </a:pPr>
                      <a:r>
                        <a:rPr lang="it-IT" sz="900">
                          <a:effectLst/>
                          <a:latin typeface="Arial" panose="020B0604020202020204" pitchFamily="34" charset="0"/>
                          <a:cs typeface="Arial" panose="020B0604020202020204" pitchFamily="34" charset="0"/>
                        </a:rPr>
                        <a:t>S.B. Giuliano   </a:t>
                      </a:r>
                      <a:endParaRPr lang="it-IT" sz="90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a:effectLst/>
                          <a:latin typeface="Arial" panose="020B0604020202020204" pitchFamily="34" charset="0"/>
                          <a:cs typeface="Arial" panose="020B0604020202020204" pitchFamily="34" charset="0"/>
                        </a:rPr>
                        <a:t>Biblioteca comunale “A. Hortis” di Trieste </a:t>
                      </a:r>
                      <a:endParaRPr lang="it-IT" sz="90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COMUNE DI TRIESTE</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r>
              <a:tr h="549711">
                <a:tc>
                  <a:txBody>
                    <a:bodyPr/>
                    <a:lstStyle/>
                    <a:p>
                      <a:pPr algn="l">
                        <a:spcAft>
                          <a:spcPts val="0"/>
                        </a:spcAft>
                      </a:pPr>
                      <a:r>
                        <a:rPr lang="it-IT" sz="900">
                          <a:effectLst/>
                          <a:latin typeface="Arial" panose="020B0604020202020204" pitchFamily="34" charset="0"/>
                          <a:cs typeface="Arial" panose="020B0604020202020204" pitchFamily="34" charset="0"/>
                        </a:rPr>
                        <a:t>S.B. del Gemonese, Canal del Ferro e Val Canale 2.0    </a:t>
                      </a:r>
                      <a:endParaRPr lang="it-IT" sz="90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Civica Biblioteca </a:t>
                      </a:r>
                      <a:r>
                        <a:rPr lang="it-IT" sz="900" dirty="0" err="1">
                          <a:effectLst/>
                          <a:latin typeface="Arial" panose="020B0604020202020204" pitchFamily="34" charset="0"/>
                          <a:cs typeface="Arial" panose="020B0604020202020204" pitchFamily="34" charset="0"/>
                        </a:rPr>
                        <a:t>Gemonense</a:t>
                      </a:r>
                      <a:r>
                        <a:rPr lang="it-IT" sz="900" dirty="0">
                          <a:effectLst/>
                          <a:latin typeface="Arial" panose="020B0604020202020204" pitchFamily="34" charset="0"/>
                          <a:cs typeface="Arial" panose="020B0604020202020204" pitchFamily="34" charset="0"/>
                        </a:rPr>
                        <a:t> "Don Valentino </a:t>
                      </a:r>
                      <a:r>
                        <a:rPr lang="it-IT" sz="900" dirty="0" err="1">
                          <a:effectLst/>
                          <a:latin typeface="Arial" panose="020B0604020202020204" pitchFamily="34" charset="0"/>
                          <a:cs typeface="Arial" panose="020B0604020202020204" pitchFamily="34" charset="0"/>
                        </a:rPr>
                        <a:t>Baldissera</a:t>
                      </a:r>
                      <a:r>
                        <a:rPr lang="it-IT" sz="900" dirty="0">
                          <a:effectLst/>
                          <a:latin typeface="Arial" panose="020B0604020202020204" pitchFamily="34" charset="0"/>
                          <a:cs typeface="Arial" panose="020B0604020202020204" pitchFamily="34" charset="0"/>
                        </a:rPr>
                        <a:t>"</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COMUNE DI GEMONA DEL FRIULI</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r>
              <a:tr h="303841">
                <a:tc>
                  <a:txBody>
                    <a:bodyPr/>
                    <a:lstStyle/>
                    <a:p>
                      <a:pPr algn="l">
                        <a:spcAft>
                          <a:spcPts val="0"/>
                        </a:spcAft>
                      </a:pPr>
                      <a:r>
                        <a:rPr lang="it-IT" sz="900">
                          <a:effectLst/>
                          <a:latin typeface="Arial" panose="020B0604020202020204" pitchFamily="34" charset="0"/>
                          <a:cs typeface="Arial" panose="020B0604020202020204" pitchFamily="34" charset="0"/>
                        </a:rPr>
                        <a:t>S.B. del Medio Friuli      </a:t>
                      </a:r>
                      <a:endParaRPr lang="it-IT" sz="90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Biblioteca civica di Codroipo</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COMUNE DI CODROIPO</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r>
              <a:tr h="337672">
                <a:tc>
                  <a:txBody>
                    <a:bodyPr/>
                    <a:lstStyle/>
                    <a:p>
                      <a:pPr algn="l">
                        <a:spcAft>
                          <a:spcPts val="0"/>
                        </a:spcAft>
                      </a:pPr>
                      <a:r>
                        <a:rPr lang="it-IT" sz="900">
                          <a:effectLst/>
                          <a:latin typeface="Arial" panose="020B0604020202020204" pitchFamily="34" charset="0"/>
                          <a:cs typeface="Arial" panose="020B0604020202020204" pitchFamily="34" charset="0"/>
                        </a:rPr>
                        <a:t>S.B. della CARNIA 2.0   </a:t>
                      </a:r>
                      <a:endParaRPr lang="it-IT" sz="90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Biblioteca di Tolmezzo</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COMUNE DI TOLMEZZO</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r>
              <a:tr h="549711">
                <a:tc>
                  <a:txBody>
                    <a:bodyPr/>
                    <a:lstStyle/>
                    <a:p>
                      <a:pPr algn="l">
                        <a:spcAft>
                          <a:spcPts val="0"/>
                        </a:spcAft>
                      </a:pPr>
                      <a:r>
                        <a:rPr lang="it-IT" sz="900" dirty="0">
                          <a:effectLst/>
                          <a:latin typeface="Arial" panose="020B0604020202020204" pitchFamily="34" charset="0"/>
                          <a:cs typeface="Arial" panose="020B0604020202020204" pitchFamily="34" charset="0"/>
                        </a:rPr>
                        <a:t>S.B. INBIBLIO</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a:effectLst/>
                          <a:latin typeface="Arial" panose="020B0604020202020204" pitchFamily="34" charset="0"/>
                          <a:cs typeface="Arial" panose="020B0604020202020204" pitchFamily="34" charset="0"/>
                        </a:rPr>
                        <a:t>Biblioteca comunale Villa Dora di San Giorgio di Nogaro</a:t>
                      </a:r>
                      <a:endParaRPr lang="it-IT" sz="90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COMUNE DI SAN GIORGIO DI NOGARO</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r>
              <a:tr h="412283">
                <a:tc>
                  <a:txBody>
                    <a:bodyPr/>
                    <a:lstStyle/>
                    <a:p>
                      <a:pPr algn="l">
                        <a:spcAft>
                          <a:spcPts val="0"/>
                        </a:spcAft>
                      </a:pPr>
                      <a:r>
                        <a:rPr lang="it-IT" sz="900">
                          <a:effectLst/>
                          <a:latin typeface="Arial" panose="020B0604020202020204" pitchFamily="34" charset="0"/>
                          <a:cs typeface="Arial" panose="020B0604020202020204" pitchFamily="34" charset="0"/>
                        </a:rPr>
                        <a:t>S.B. del Cividalese    </a:t>
                      </a:r>
                      <a:endParaRPr lang="it-IT" sz="90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a:effectLst/>
                          <a:latin typeface="Arial" panose="020B0604020202020204" pitchFamily="34" charset="0"/>
                          <a:cs typeface="Arial" panose="020B0604020202020204" pitchFamily="34" charset="0"/>
                        </a:rPr>
                        <a:t>Biblioteca civica di Cividale del Friuli</a:t>
                      </a:r>
                      <a:endParaRPr lang="it-IT" sz="90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COMUNE DI CIVIDALE DEL FRIULI</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r>
              <a:tr h="412283">
                <a:tc>
                  <a:txBody>
                    <a:bodyPr/>
                    <a:lstStyle/>
                    <a:p>
                      <a:pPr algn="l">
                        <a:spcAft>
                          <a:spcPts val="0"/>
                        </a:spcAft>
                      </a:pPr>
                      <a:r>
                        <a:rPr lang="it-IT" sz="900">
                          <a:effectLst/>
                          <a:latin typeface="Arial" panose="020B0604020202020204" pitchFamily="34" charset="0"/>
                          <a:cs typeface="Arial" panose="020B0604020202020204" pitchFamily="34" charset="0"/>
                        </a:rPr>
                        <a:t>S.B. del Tagliamento-Sile  </a:t>
                      </a:r>
                      <a:endParaRPr lang="it-IT" sz="90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a:effectLst/>
                          <a:latin typeface="Arial" panose="020B0604020202020204" pitchFamily="34" charset="0"/>
                          <a:cs typeface="Arial" panose="020B0604020202020204" pitchFamily="34" charset="0"/>
                        </a:rPr>
                        <a:t>Biblioteca civica di Casarsa della Delizia</a:t>
                      </a:r>
                      <a:endParaRPr lang="it-IT" sz="90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COMUNE DI CASARSA DELLA DELIZIA</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r>
              <a:tr h="331052">
                <a:tc>
                  <a:txBody>
                    <a:bodyPr/>
                    <a:lstStyle/>
                    <a:p>
                      <a:pPr algn="l">
                        <a:spcAft>
                          <a:spcPts val="0"/>
                        </a:spcAft>
                      </a:pPr>
                      <a:r>
                        <a:rPr lang="it-IT" sz="900" dirty="0">
                          <a:effectLst/>
                          <a:latin typeface="Arial" panose="020B0604020202020204" pitchFamily="34" charset="0"/>
                          <a:cs typeface="Arial" panose="020B0604020202020204" pitchFamily="34" charset="0"/>
                        </a:rPr>
                        <a:t>S.B. delle Valli e delle Dolomiti Friulane</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Biblioteca civica di Maniago</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c>
                  <a:txBody>
                    <a:bodyPr/>
                    <a:lstStyle/>
                    <a:p>
                      <a:pPr algn="l">
                        <a:spcAft>
                          <a:spcPts val="0"/>
                        </a:spcAft>
                      </a:pPr>
                      <a:r>
                        <a:rPr lang="it-IT" sz="900" dirty="0">
                          <a:effectLst/>
                          <a:latin typeface="Arial" panose="020B0604020202020204" pitchFamily="34" charset="0"/>
                          <a:cs typeface="Arial" panose="020B0604020202020204" pitchFamily="34" charset="0"/>
                        </a:rPr>
                        <a:t>COMUNE DI MANIAGO</a:t>
                      </a:r>
                      <a:endParaRPr lang="it-IT" sz="900" dirty="0">
                        <a:effectLst/>
                        <a:latin typeface="Arial" panose="020B0604020202020204" pitchFamily="34" charset="0"/>
                        <a:ea typeface="Calibri"/>
                        <a:cs typeface="Arial" panose="020B0604020202020204" pitchFamily="34" charset="0"/>
                      </a:endParaRPr>
                    </a:p>
                  </a:txBody>
                  <a:tcPr marL="18634" marR="18634" marT="0" marB="0" anchor="ctr"/>
                </a:tc>
              </a:tr>
            </a:tbl>
          </a:graphicData>
        </a:graphic>
      </p:graphicFrame>
      <p:sp>
        <p:nvSpPr>
          <p:cNvPr id="10" name="Rettangolo 9"/>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6" name="Gruppo 15"/>
          <p:cNvGrpSpPr/>
          <p:nvPr/>
        </p:nvGrpSpPr>
        <p:grpSpPr>
          <a:xfrm>
            <a:off x="0" y="5778000"/>
            <a:ext cx="9144000" cy="1080000"/>
            <a:chOff x="0" y="5778000"/>
            <a:chExt cx="9144000" cy="1080000"/>
          </a:xfrm>
        </p:grpSpPr>
        <p:pic>
          <p:nvPicPr>
            <p:cNvPr id="17" name="Picture 2" descr="C:\Users\148129\Desktop\NEWSLETTER\form_165x140\cultura\arcidioc_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78000"/>
              <a:ext cx="12728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148129\Desktop\NEWSLETTER\form_165x140\cultura\libri_scaffa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319" y="5778000"/>
              <a:ext cx="142714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148129\Desktop\BIBLI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7734" y="5778000"/>
              <a:ext cx="186325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148129\Desktop\BIBLI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7454" y="5778000"/>
              <a:ext cx="1441856"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148129\Desktop\AI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2924" y="5778000"/>
              <a:ext cx="102834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148129\Desktop\64511_8biblioComunaleMuggia4apr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5772" y="5778000"/>
              <a:ext cx="170942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148129\Desktop\FVGBIBLI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1662" y="5778000"/>
              <a:ext cx="1262338"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uppo 23"/>
          <p:cNvGrpSpPr/>
          <p:nvPr/>
        </p:nvGrpSpPr>
        <p:grpSpPr>
          <a:xfrm>
            <a:off x="480731" y="180000"/>
            <a:ext cx="8595532" cy="389125"/>
            <a:chOff x="480731" y="180000"/>
            <a:chExt cx="8595532" cy="389125"/>
          </a:xfrm>
        </p:grpSpPr>
        <p:pic>
          <p:nvPicPr>
            <p:cNvPr id="25" name="Immagine 24" descr="59994_logoregionefvg.jpg"/>
            <p:cNvPicPr>
              <a:picLocks noChangeAspect="1"/>
            </p:cNvPicPr>
            <p:nvPr/>
          </p:nvPicPr>
          <p:blipFill>
            <a:blip r:embed="rId9" cstate="print"/>
            <a:stretch>
              <a:fillRect/>
            </a:stretch>
          </p:blipFill>
          <p:spPr>
            <a:xfrm>
              <a:off x="480731" y="180000"/>
              <a:ext cx="1800000" cy="389125"/>
            </a:xfrm>
            <a:prstGeom prst="rect">
              <a:avLst/>
            </a:prstGeom>
          </p:spPr>
        </p:pic>
        <p:sp>
          <p:nvSpPr>
            <p:cNvPr id="26" name="Rettangolo 25"/>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296888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900000"/>
            <a:ext cx="8252354" cy="712423"/>
          </a:xfrm>
        </p:spPr>
        <p:txBody>
          <a:bodyPr rtlCol="0">
            <a:noAutofit/>
          </a:bodyPr>
          <a:lstStyle/>
          <a:p>
            <a:r>
              <a:rPr lang="it-IT" b="1" cap="all" dirty="0" smtClean="0">
                <a:solidFill>
                  <a:srgbClr val="0D00C7"/>
                </a:solidFill>
                <a:latin typeface="DecimaWE Rg" panose="02000000000000000000" pitchFamily="2" charset="0"/>
              </a:rPr>
              <a:t>Principali innovazioni delle legge </a:t>
            </a:r>
            <a:r>
              <a:rPr lang="it-IT" b="1" cap="all" dirty="0" err="1" smtClean="0">
                <a:solidFill>
                  <a:srgbClr val="0D00C7"/>
                </a:solidFill>
                <a:latin typeface="DecimaWE Rg" panose="02000000000000000000" pitchFamily="2" charset="0"/>
              </a:rPr>
              <a:t>n</a:t>
            </a:r>
            <a:r>
              <a:rPr lang="it-IT" b="1" cap="all" dirty="0" smtClean="0">
                <a:solidFill>
                  <a:srgbClr val="0D00C7"/>
                </a:solidFill>
                <a:latin typeface="DecimaWE Rg" panose="02000000000000000000" pitchFamily="2" charset="0"/>
              </a:rPr>
              <a:t> 23/2015</a:t>
            </a:r>
            <a:endParaRPr lang="en-US" b="1" i="1" cap="all" dirty="0">
              <a:solidFill>
                <a:srgbClr val="0D00C7"/>
              </a:solidFill>
              <a:latin typeface="DecimaWE Rg" panose="02000000000000000000" pitchFamily="2" charset="0"/>
            </a:endParaRPr>
          </a:p>
        </p:txBody>
      </p:sp>
      <p:sp>
        <p:nvSpPr>
          <p:cNvPr id="14" name="Segnaposto contenuto 13"/>
          <p:cNvSpPr>
            <a:spLocks noGrp="1"/>
          </p:cNvSpPr>
          <p:nvPr>
            <p:ph idx="1"/>
          </p:nvPr>
        </p:nvSpPr>
        <p:spPr>
          <a:xfrm>
            <a:off x="493713" y="1800000"/>
            <a:ext cx="8083020" cy="3550708"/>
          </a:xfrm>
          <a:noFill/>
        </p:spPr>
        <p:txBody>
          <a:bodyPr rtlCol="0">
            <a:noAutofit/>
          </a:bodyPr>
          <a:lstStyle/>
          <a:p>
            <a:pPr marL="0" indent="0">
              <a:lnSpc>
                <a:spcPct val="100000"/>
              </a:lnSpc>
              <a:spcBef>
                <a:spcPts val="600"/>
              </a:spcBef>
              <a:buNone/>
            </a:pPr>
            <a:r>
              <a:rPr lang="it-IT" sz="1600" b="1" dirty="0" smtClean="0">
                <a:solidFill>
                  <a:srgbClr val="000000"/>
                </a:solidFill>
                <a:latin typeface="DecimaWE Rg" panose="02000000000000000000" pitchFamily="2" charset="0"/>
              </a:rPr>
              <a:t>BENI CULTURALI – RIFORMATA LA NORMATIVA</a:t>
            </a:r>
          </a:p>
          <a:p>
            <a:pPr marL="0" indent="0">
              <a:lnSpc>
                <a:spcPct val="100000"/>
              </a:lnSpc>
              <a:spcBef>
                <a:spcPts val="600"/>
              </a:spcBef>
              <a:buNone/>
            </a:pPr>
            <a:r>
              <a:rPr lang="it-IT" sz="1600" dirty="0" smtClean="0">
                <a:solidFill>
                  <a:srgbClr val="000000"/>
                </a:solidFill>
                <a:latin typeface="DecimaWE Rg" panose="02000000000000000000" pitchFamily="2" charset="0"/>
              </a:rPr>
              <a:t>Le </a:t>
            </a:r>
            <a:r>
              <a:rPr lang="it-IT" sz="1600" dirty="0">
                <a:solidFill>
                  <a:srgbClr val="000000"/>
                </a:solidFill>
                <a:latin typeface="DecimaWE Rg" panose="02000000000000000000" pitchFamily="2" charset="0"/>
              </a:rPr>
              <a:t>azioni regionali a sostegno dei Musei di interesse regionale sono state oggetto della profonda riforma delineata dalla legge regionale 23/2015 (operativa dal 1 gennaio 2016), che ha abrogato la legge regionale 60/1976 e ha previsto </a:t>
            </a:r>
            <a:r>
              <a:rPr lang="it-IT" sz="1600" b="1" dirty="0">
                <a:solidFill>
                  <a:srgbClr val="000000"/>
                </a:solidFill>
                <a:latin typeface="DecimaWE Rg" panose="02000000000000000000" pitchFamily="2" charset="0"/>
              </a:rPr>
              <a:t>la </a:t>
            </a:r>
            <a:r>
              <a:rPr lang="it-IT" sz="1600" b="1" dirty="0" smtClean="0">
                <a:solidFill>
                  <a:srgbClr val="000000"/>
                </a:solidFill>
                <a:latin typeface="DecimaWE Rg" panose="02000000000000000000" pitchFamily="2" charset="0"/>
              </a:rPr>
              <a:t>costituzione </a:t>
            </a:r>
            <a:r>
              <a:rPr lang="it-IT" sz="1600" b="1" dirty="0">
                <a:solidFill>
                  <a:srgbClr val="000000"/>
                </a:solidFill>
                <a:latin typeface="DecimaWE Rg" panose="02000000000000000000" pitchFamily="2" charset="0"/>
              </a:rPr>
              <a:t>del Sistema museale regionale</a:t>
            </a:r>
            <a:r>
              <a:rPr lang="it-IT" sz="1600" dirty="0">
                <a:solidFill>
                  <a:srgbClr val="000000"/>
                </a:solidFill>
                <a:latin typeface="DecimaWE Rg" panose="02000000000000000000" pitchFamily="2" charset="0"/>
              </a:rPr>
              <a:t>, per il riconoscimento della qualifica di museo a rilevanza regionale e per la definizione dei criteri e delle modalità procedurali da applicare ai fini della concessione dei nuovi </a:t>
            </a:r>
            <a:r>
              <a:rPr lang="it-IT" sz="1600" dirty="0" smtClean="0">
                <a:solidFill>
                  <a:srgbClr val="000000"/>
                </a:solidFill>
                <a:latin typeface="DecimaWE Rg" panose="02000000000000000000" pitchFamily="2" charset="0"/>
              </a:rPr>
              <a:t>contributi.</a:t>
            </a:r>
          </a:p>
          <a:p>
            <a:pPr marL="0" indent="0">
              <a:lnSpc>
                <a:spcPct val="100000"/>
              </a:lnSpc>
              <a:spcBef>
                <a:spcPts val="600"/>
              </a:spcBef>
              <a:buNone/>
            </a:pPr>
            <a:r>
              <a:rPr lang="it-IT" sz="1600" dirty="0" smtClean="0">
                <a:solidFill>
                  <a:srgbClr val="000000"/>
                </a:solidFill>
                <a:latin typeface="DecimaWE Rg" panose="02000000000000000000" pitchFamily="2" charset="0"/>
              </a:rPr>
              <a:t>l'Amministrazione </a:t>
            </a:r>
            <a:r>
              <a:rPr lang="it-IT" sz="1600" dirty="0">
                <a:solidFill>
                  <a:srgbClr val="000000"/>
                </a:solidFill>
                <a:latin typeface="DecimaWE Rg" panose="02000000000000000000" pitchFamily="2" charset="0"/>
              </a:rPr>
              <a:t>regionale, </a:t>
            </a:r>
            <a:r>
              <a:rPr lang="it-IT" sz="1600" b="1" dirty="0">
                <a:solidFill>
                  <a:srgbClr val="000000"/>
                </a:solidFill>
                <a:latin typeface="DecimaWE Rg" panose="02000000000000000000" pitchFamily="2" charset="0"/>
              </a:rPr>
              <a:t>per l’anno 2018 concederà, ai soli Musei già riconosciuti di interesse  regionale ai sensi della previgente normativa e gestiti da Enti pubblici</a:t>
            </a:r>
            <a:r>
              <a:rPr lang="it-IT" sz="1600" dirty="0">
                <a:solidFill>
                  <a:srgbClr val="000000"/>
                </a:solidFill>
                <a:latin typeface="DecimaWE Rg" panose="02000000000000000000" pitchFamily="2" charset="0"/>
              </a:rPr>
              <a:t>, contributi a sostegno di progetti destinati a promuovere la realizzazione, da parte delle istituzioni museali stesse, di iniziative diversificate e innovative finalizzate all'intensificazione della funzione didattico-educativa e di ricerca scientifica, alla valorizzazione, all'incremento e alla catalogazione del proprio patrimonio, allo sviluppo della propria attrattività, all'attuazione di iniziative di formazione e aggiornamento professionale del personale.</a:t>
            </a:r>
          </a:p>
          <a:p>
            <a:pPr marL="0" indent="0">
              <a:lnSpc>
                <a:spcPct val="100000"/>
              </a:lnSpc>
              <a:spcBef>
                <a:spcPts val="600"/>
              </a:spcBef>
              <a:buNone/>
            </a:pPr>
            <a:endParaRPr lang="it-IT" sz="1600" dirty="0">
              <a:solidFill>
                <a:srgbClr val="000000"/>
              </a:solidFill>
            </a:endParaRPr>
          </a:p>
          <a:p>
            <a:pPr marL="0" indent="0" rtl="0">
              <a:lnSpc>
                <a:spcPct val="100000"/>
              </a:lnSpc>
              <a:spcBef>
                <a:spcPts val="600"/>
              </a:spcBef>
              <a:buNone/>
            </a:pPr>
            <a:endParaRPr lang="it" sz="1600" dirty="0" smtClean="0">
              <a:solidFill>
                <a:srgbClr val="000000"/>
              </a:solidFill>
            </a:endParaRPr>
          </a:p>
          <a:p>
            <a:pPr marL="0" indent="0">
              <a:lnSpc>
                <a:spcPct val="100000"/>
              </a:lnSpc>
              <a:spcBef>
                <a:spcPts val="600"/>
              </a:spcBef>
              <a:buNone/>
            </a:pPr>
            <a:endParaRPr lang="it" sz="1600" dirty="0">
              <a:solidFill>
                <a:srgbClr val="000000"/>
              </a:solidFill>
            </a:endParaRPr>
          </a:p>
          <a:p>
            <a:pPr marL="0" indent="0" rtl="0">
              <a:lnSpc>
                <a:spcPct val="100000"/>
              </a:lnSpc>
              <a:spcBef>
                <a:spcPts val="600"/>
              </a:spcBef>
              <a:buNone/>
            </a:pPr>
            <a:endParaRPr lang="en-US" sz="1600" dirty="0">
              <a:solidFill>
                <a:srgbClr val="000000"/>
              </a:solidFill>
            </a:endParaRPr>
          </a:p>
        </p:txBody>
      </p:sp>
      <p:grpSp>
        <p:nvGrpSpPr>
          <p:cNvPr id="2" name="Gruppo 1"/>
          <p:cNvGrpSpPr/>
          <p:nvPr/>
        </p:nvGrpSpPr>
        <p:grpSpPr>
          <a:xfrm>
            <a:off x="0" y="5778000"/>
            <a:ext cx="9144000" cy="1080000"/>
            <a:chOff x="0" y="5778000"/>
            <a:chExt cx="9144000" cy="1080000"/>
          </a:xfrm>
        </p:grpSpPr>
        <p:pic>
          <p:nvPicPr>
            <p:cNvPr id="11" name="Immagine 10" descr="revoltella.jpg"/>
            <p:cNvPicPr>
              <a:picLocks noChangeAspect="1"/>
            </p:cNvPicPr>
            <p:nvPr/>
          </p:nvPicPr>
          <p:blipFill>
            <a:blip r:embed="rId2" cstate="print"/>
            <a:stretch>
              <a:fillRect/>
            </a:stretch>
          </p:blipFill>
          <p:spPr>
            <a:xfrm>
              <a:off x="5935133" y="5778000"/>
              <a:ext cx="1566334" cy="1080000"/>
            </a:xfrm>
            <a:prstGeom prst="rect">
              <a:avLst/>
            </a:prstGeom>
          </p:spPr>
        </p:pic>
        <p:pic>
          <p:nvPicPr>
            <p:cNvPr id="12" name="Immagine 11" descr="Tiepolo a Udine.jpg"/>
            <p:cNvPicPr>
              <a:picLocks noChangeAspect="1"/>
            </p:cNvPicPr>
            <p:nvPr/>
          </p:nvPicPr>
          <p:blipFill>
            <a:blip r:embed="rId3" cstate="print"/>
            <a:stretch>
              <a:fillRect/>
            </a:stretch>
          </p:blipFill>
          <p:spPr>
            <a:xfrm>
              <a:off x="3937000" y="5778000"/>
              <a:ext cx="2032000" cy="1080000"/>
            </a:xfrm>
            <a:prstGeom prst="rect">
              <a:avLst/>
            </a:prstGeom>
          </p:spPr>
        </p:pic>
        <p:pic>
          <p:nvPicPr>
            <p:cNvPr id="15" name="Immagine 14" descr="castello di gorizia.jpg"/>
            <p:cNvPicPr>
              <a:picLocks noChangeAspect="1"/>
            </p:cNvPicPr>
            <p:nvPr/>
          </p:nvPicPr>
          <p:blipFill>
            <a:blip r:embed="rId4" cstate="print"/>
            <a:stretch>
              <a:fillRect/>
            </a:stretch>
          </p:blipFill>
          <p:spPr>
            <a:xfrm>
              <a:off x="7459133" y="5778000"/>
              <a:ext cx="1684867" cy="1080000"/>
            </a:xfrm>
            <a:prstGeom prst="rect">
              <a:avLst/>
            </a:prstGeom>
          </p:spPr>
        </p:pic>
        <p:pic>
          <p:nvPicPr>
            <p:cNvPr id="16" name="Immagine 15" descr="miramare.jpg"/>
            <p:cNvPicPr>
              <a:picLocks noChangeAspect="1"/>
            </p:cNvPicPr>
            <p:nvPr/>
          </p:nvPicPr>
          <p:blipFill>
            <a:blip r:embed="rId5" cstate="print"/>
            <a:stretch>
              <a:fillRect/>
            </a:stretch>
          </p:blipFill>
          <p:spPr>
            <a:xfrm>
              <a:off x="1955800" y="5778000"/>
              <a:ext cx="2006600" cy="1080000"/>
            </a:xfrm>
            <a:prstGeom prst="rect">
              <a:avLst/>
            </a:prstGeom>
          </p:spPr>
        </p:pic>
        <p:pic>
          <p:nvPicPr>
            <p:cNvPr id="17" name="Immagine 16" descr="museo diocesano di PN.jpg"/>
            <p:cNvPicPr>
              <a:picLocks noChangeAspect="1"/>
            </p:cNvPicPr>
            <p:nvPr/>
          </p:nvPicPr>
          <p:blipFill>
            <a:blip r:embed="rId6" cstate="print"/>
            <a:stretch>
              <a:fillRect/>
            </a:stretch>
          </p:blipFill>
          <p:spPr>
            <a:xfrm>
              <a:off x="0" y="5778000"/>
              <a:ext cx="1972733" cy="1080000"/>
            </a:xfrm>
            <a:prstGeom prst="rect">
              <a:avLst/>
            </a:prstGeom>
          </p:spPr>
        </p:pic>
      </p:grpSp>
      <p:sp>
        <p:nvSpPr>
          <p:cNvPr id="18" name="Rettangolo 17"/>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2" name="Gruppo 21"/>
          <p:cNvGrpSpPr/>
          <p:nvPr/>
        </p:nvGrpSpPr>
        <p:grpSpPr>
          <a:xfrm>
            <a:off x="480731" y="180000"/>
            <a:ext cx="8595532" cy="389125"/>
            <a:chOff x="480731" y="180000"/>
            <a:chExt cx="8595532" cy="389125"/>
          </a:xfrm>
        </p:grpSpPr>
        <p:pic>
          <p:nvPicPr>
            <p:cNvPr id="23" name="Immagine 22" descr="59994_logoregionefvg.jpg"/>
            <p:cNvPicPr>
              <a:picLocks noChangeAspect="1"/>
            </p:cNvPicPr>
            <p:nvPr/>
          </p:nvPicPr>
          <p:blipFill>
            <a:blip r:embed="rId7" cstate="print"/>
            <a:stretch>
              <a:fillRect/>
            </a:stretch>
          </p:blipFill>
          <p:spPr>
            <a:xfrm>
              <a:off x="480731" y="180000"/>
              <a:ext cx="1800000" cy="389125"/>
            </a:xfrm>
            <a:prstGeom prst="rect">
              <a:avLst/>
            </a:prstGeom>
          </p:spPr>
        </p:pic>
        <p:sp>
          <p:nvSpPr>
            <p:cNvPr id="24" name="Rettangolo 23"/>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384805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900000"/>
            <a:ext cx="8006820" cy="657867"/>
          </a:xfrm>
        </p:spPr>
        <p:txBody>
          <a:bodyPr rtlCol="0">
            <a:noAutofit/>
          </a:bodyPr>
          <a:lstStyle/>
          <a:p>
            <a:pPr>
              <a:lnSpc>
                <a:spcPct val="100000"/>
              </a:lnSpc>
            </a:pPr>
            <a:r>
              <a:rPr lang="it-IT" b="1" dirty="0" smtClean="0">
                <a:solidFill>
                  <a:srgbClr val="0D00C7"/>
                </a:solidFill>
                <a:latin typeface="DecimaWE Rg" panose="02000000000000000000" pitchFamily="2" charset="0"/>
              </a:rPr>
              <a:t>BENI CULTURALI  </a:t>
            </a:r>
            <a:r>
              <a:rPr lang="it-IT" b="1" dirty="0" smtClean="0">
                <a:solidFill>
                  <a:srgbClr val="000000"/>
                </a:solidFill>
                <a:latin typeface="DecimaWE Rg" panose="02000000000000000000" pitchFamily="2" charset="0"/>
              </a:rPr>
              <a:t>&gt; MUSEI risorse in forte CRESCITA  </a:t>
            </a:r>
            <a:endParaRPr lang="en-US" b="1" i="1" dirty="0">
              <a:solidFill>
                <a:srgbClr val="000000"/>
              </a:solidFill>
              <a:latin typeface="DecimaWE Rg" panose="02000000000000000000" pitchFamily="2" charset="0"/>
            </a:endParaRPr>
          </a:p>
        </p:txBody>
      </p:sp>
      <p:sp>
        <p:nvSpPr>
          <p:cNvPr id="14" name="Segnaposto contenuto 13"/>
          <p:cNvSpPr>
            <a:spLocks noGrp="1"/>
          </p:cNvSpPr>
          <p:nvPr>
            <p:ph idx="1"/>
          </p:nvPr>
        </p:nvSpPr>
        <p:spPr>
          <a:xfrm>
            <a:off x="493713" y="1800000"/>
            <a:ext cx="8260820" cy="3266017"/>
          </a:xfrm>
          <a:noFill/>
        </p:spPr>
        <p:txBody>
          <a:bodyPr rtlCol="0">
            <a:noAutofit/>
          </a:bodyPr>
          <a:lstStyle/>
          <a:p>
            <a:pPr marL="0" indent="0">
              <a:lnSpc>
                <a:spcPct val="120000"/>
              </a:lnSpc>
              <a:spcBef>
                <a:spcPts val="600"/>
              </a:spcBef>
              <a:buNone/>
            </a:pPr>
            <a:r>
              <a:rPr lang="it-IT" b="1" dirty="0" smtClean="0">
                <a:solidFill>
                  <a:srgbClr val="000000"/>
                </a:solidFill>
                <a:latin typeface="DecimaWE Rg" panose="02000000000000000000" pitchFamily="2" charset="0"/>
              </a:rPr>
              <a:t>MUSEI &gt; 2017 musei pubblici 480.000,00 + 230.000 ecomusei</a:t>
            </a:r>
          </a:p>
          <a:p>
            <a:pPr marL="0" indent="0">
              <a:lnSpc>
                <a:spcPct val="120000"/>
              </a:lnSpc>
              <a:spcBef>
                <a:spcPts val="600"/>
              </a:spcBef>
              <a:buNone/>
            </a:pPr>
            <a:r>
              <a:rPr lang="it-IT" b="1" dirty="0" smtClean="0">
                <a:solidFill>
                  <a:srgbClr val="000000"/>
                </a:solidFill>
                <a:latin typeface="DecimaWE Rg" panose="02000000000000000000" pitchFamily="2" charset="0"/>
              </a:rPr>
              <a:t>_ 2018</a:t>
            </a:r>
            <a:r>
              <a:rPr lang="it-IT" b="1" dirty="0">
                <a:solidFill>
                  <a:srgbClr val="000000"/>
                </a:solidFill>
                <a:latin typeface="DecimaWE Rg" panose="02000000000000000000" pitchFamily="2" charset="0"/>
              </a:rPr>
              <a:t>:  </a:t>
            </a:r>
            <a:r>
              <a:rPr lang="it-IT" b="1" dirty="0" smtClean="0">
                <a:solidFill>
                  <a:srgbClr val="000000"/>
                </a:solidFill>
                <a:latin typeface="DecimaWE Rg" panose="02000000000000000000" pitchFamily="2" charset="0"/>
              </a:rPr>
              <a:t>musei   850.000 + 200.000 reti museali + 330.000 ecomusei</a:t>
            </a:r>
            <a:endParaRPr lang="it-IT" b="1" dirty="0">
              <a:solidFill>
                <a:srgbClr val="000000"/>
              </a:solidFill>
              <a:latin typeface="DecimaWE Rg" panose="02000000000000000000" pitchFamily="2" charset="0"/>
            </a:endParaRPr>
          </a:p>
          <a:p>
            <a:pPr marL="0" indent="0">
              <a:lnSpc>
                <a:spcPct val="120000"/>
              </a:lnSpc>
              <a:spcBef>
                <a:spcPts val="600"/>
              </a:spcBef>
              <a:buNone/>
            </a:pPr>
            <a:r>
              <a:rPr lang="it-IT" b="1" dirty="0" smtClean="0">
                <a:solidFill>
                  <a:srgbClr val="000000"/>
                </a:solidFill>
                <a:latin typeface="DecimaWE Rg" panose="02000000000000000000" pitchFamily="2" charset="0"/>
              </a:rPr>
              <a:t>_ 2019</a:t>
            </a:r>
            <a:r>
              <a:rPr lang="it-IT" b="1" dirty="0">
                <a:solidFill>
                  <a:srgbClr val="000000"/>
                </a:solidFill>
                <a:latin typeface="DecimaWE Rg" panose="02000000000000000000" pitchFamily="2" charset="0"/>
              </a:rPr>
              <a:t>:  </a:t>
            </a:r>
            <a:r>
              <a:rPr lang="it-IT" b="1" dirty="0" smtClean="0">
                <a:solidFill>
                  <a:srgbClr val="000000"/>
                </a:solidFill>
                <a:latin typeface="DecimaWE Rg" panose="02000000000000000000" pitchFamily="2" charset="0"/>
              </a:rPr>
              <a:t>musei 1.400.000 </a:t>
            </a:r>
            <a:r>
              <a:rPr lang="it-IT" b="1" dirty="0">
                <a:solidFill>
                  <a:srgbClr val="000000"/>
                </a:solidFill>
                <a:latin typeface="DecimaWE Rg" panose="02000000000000000000" pitchFamily="2" charset="0"/>
              </a:rPr>
              <a:t>+ </a:t>
            </a:r>
            <a:r>
              <a:rPr lang="it-IT" b="1" dirty="0" smtClean="0">
                <a:solidFill>
                  <a:srgbClr val="000000"/>
                </a:solidFill>
                <a:latin typeface="DecimaWE Rg" panose="02000000000000000000" pitchFamily="2" charset="0"/>
              </a:rPr>
              <a:t>200.000 </a:t>
            </a:r>
            <a:r>
              <a:rPr lang="it-IT" b="1" dirty="0">
                <a:solidFill>
                  <a:srgbClr val="000000"/>
                </a:solidFill>
                <a:latin typeface="DecimaWE Rg" panose="02000000000000000000" pitchFamily="2" charset="0"/>
              </a:rPr>
              <a:t>reti museali + </a:t>
            </a:r>
            <a:r>
              <a:rPr lang="it-IT" b="1" dirty="0" smtClean="0">
                <a:solidFill>
                  <a:srgbClr val="000000"/>
                </a:solidFill>
                <a:latin typeface="DecimaWE Rg" panose="02000000000000000000" pitchFamily="2" charset="0"/>
              </a:rPr>
              <a:t>330.000 </a:t>
            </a:r>
            <a:r>
              <a:rPr lang="it-IT" b="1" dirty="0">
                <a:solidFill>
                  <a:srgbClr val="000000"/>
                </a:solidFill>
                <a:latin typeface="DecimaWE Rg" panose="02000000000000000000" pitchFamily="2" charset="0"/>
              </a:rPr>
              <a:t>ecomusei</a:t>
            </a:r>
          </a:p>
          <a:p>
            <a:pPr marL="0" indent="0">
              <a:lnSpc>
                <a:spcPct val="120000"/>
              </a:lnSpc>
              <a:spcBef>
                <a:spcPts val="600"/>
              </a:spcBef>
              <a:buNone/>
            </a:pPr>
            <a:r>
              <a:rPr lang="it-IT" b="1" dirty="0" smtClean="0">
                <a:solidFill>
                  <a:srgbClr val="000000"/>
                </a:solidFill>
                <a:latin typeface="DecimaWE Rg" panose="02000000000000000000" pitchFamily="2" charset="0"/>
              </a:rPr>
              <a:t>_ 2020</a:t>
            </a:r>
            <a:r>
              <a:rPr lang="it-IT" b="1" dirty="0">
                <a:solidFill>
                  <a:srgbClr val="000000"/>
                </a:solidFill>
                <a:latin typeface="DecimaWE Rg" panose="02000000000000000000" pitchFamily="2" charset="0"/>
              </a:rPr>
              <a:t>:  </a:t>
            </a:r>
            <a:r>
              <a:rPr lang="it-IT" b="1" dirty="0" smtClean="0">
                <a:solidFill>
                  <a:srgbClr val="000000"/>
                </a:solidFill>
                <a:latin typeface="DecimaWE Rg" panose="02000000000000000000" pitchFamily="2" charset="0"/>
              </a:rPr>
              <a:t>musei 1.400.000 </a:t>
            </a:r>
            <a:r>
              <a:rPr lang="it-IT" b="1" dirty="0">
                <a:solidFill>
                  <a:srgbClr val="000000"/>
                </a:solidFill>
                <a:latin typeface="DecimaWE Rg" panose="02000000000000000000" pitchFamily="2" charset="0"/>
              </a:rPr>
              <a:t>+ </a:t>
            </a:r>
            <a:r>
              <a:rPr lang="it-IT" b="1" dirty="0" smtClean="0">
                <a:solidFill>
                  <a:srgbClr val="000000"/>
                </a:solidFill>
                <a:latin typeface="DecimaWE Rg" panose="02000000000000000000" pitchFamily="2" charset="0"/>
              </a:rPr>
              <a:t>200.000 </a:t>
            </a:r>
            <a:r>
              <a:rPr lang="it-IT" b="1" dirty="0">
                <a:solidFill>
                  <a:srgbClr val="000000"/>
                </a:solidFill>
                <a:latin typeface="DecimaWE Rg" panose="02000000000000000000" pitchFamily="2" charset="0"/>
              </a:rPr>
              <a:t>reti museali + </a:t>
            </a:r>
            <a:r>
              <a:rPr lang="it-IT" b="1" dirty="0" smtClean="0">
                <a:solidFill>
                  <a:srgbClr val="000000"/>
                </a:solidFill>
                <a:latin typeface="DecimaWE Rg" panose="02000000000000000000" pitchFamily="2" charset="0"/>
              </a:rPr>
              <a:t>330.000 ecomusei</a:t>
            </a:r>
          </a:p>
          <a:p>
            <a:pPr marL="0" indent="0">
              <a:lnSpc>
                <a:spcPct val="120000"/>
              </a:lnSpc>
              <a:spcBef>
                <a:spcPts val="600"/>
              </a:spcBef>
              <a:buNone/>
            </a:pPr>
            <a:r>
              <a:rPr lang="it-IT" b="1" dirty="0" smtClean="0">
                <a:solidFill>
                  <a:srgbClr val="000000"/>
                </a:solidFill>
                <a:latin typeface="DecimaWE Rg" panose="02000000000000000000" pitchFamily="2" charset="0"/>
              </a:rPr>
              <a:t>NUOVO BANDO BIENNALE 2018/19 per 1.700.00,00 per adeguarsi, museo per museo, alle nuove linee guida regionali e ministeriali e puntare ad una nuova attrattività e accessibilità</a:t>
            </a:r>
            <a:endParaRPr lang="it-IT" b="1" dirty="0">
              <a:solidFill>
                <a:srgbClr val="000000"/>
              </a:solidFill>
              <a:latin typeface="DecimaWE Rg" panose="02000000000000000000" pitchFamily="2" charset="0"/>
            </a:endParaRPr>
          </a:p>
          <a:p>
            <a:pPr marL="0" indent="0" rtl="0">
              <a:lnSpc>
                <a:spcPct val="120000"/>
              </a:lnSpc>
              <a:spcBef>
                <a:spcPts val="600"/>
              </a:spcBef>
              <a:buNone/>
            </a:pPr>
            <a:endParaRPr lang="it" dirty="0" smtClean="0">
              <a:solidFill>
                <a:srgbClr val="000000"/>
              </a:solidFill>
            </a:endParaRPr>
          </a:p>
          <a:p>
            <a:pPr marL="0" indent="0">
              <a:lnSpc>
                <a:spcPct val="120000"/>
              </a:lnSpc>
              <a:spcBef>
                <a:spcPts val="600"/>
              </a:spcBef>
              <a:buNone/>
            </a:pPr>
            <a:endParaRPr lang="it" dirty="0">
              <a:solidFill>
                <a:srgbClr val="000000"/>
              </a:solidFill>
            </a:endParaRPr>
          </a:p>
          <a:p>
            <a:pPr marL="0" indent="0" rtl="0">
              <a:lnSpc>
                <a:spcPct val="120000"/>
              </a:lnSpc>
              <a:spcBef>
                <a:spcPts val="600"/>
              </a:spcBef>
              <a:buNone/>
            </a:pPr>
            <a:endParaRPr lang="en-US" dirty="0">
              <a:solidFill>
                <a:srgbClr val="000000"/>
              </a:solidFill>
            </a:endParaRPr>
          </a:p>
        </p:txBody>
      </p:sp>
      <p:sp>
        <p:nvSpPr>
          <p:cNvPr id="17" name="Rettangolo 16"/>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 name="Gruppo 1"/>
          <p:cNvGrpSpPr/>
          <p:nvPr/>
        </p:nvGrpSpPr>
        <p:grpSpPr>
          <a:xfrm>
            <a:off x="0" y="5778000"/>
            <a:ext cx="9144000" cy="1080000"/>
            <a:chOff x="0" y="5778000"/>
            <a:chExt cx="9144000" cy="1080000"/>
          </a:xfrm>
        </p:grpSpPr>
        <p:pic>
          <p:nvPicPr>
            <p:cNvPr id="1032" name="Picture 8" descr="C:\Users\148129\Desktop\miram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6597" y="5778000"/>
              <a:ext cx="156740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descr="mistirs paularo.jpg"/>
            <p:cNvPicPr>
              <a:picLocks noChangeAspect="1"/>
            </p:cNvPicPr>
            <p:nvPr/>
          </p:nvPicPr>
          <p:blipFill>
            <a:blip r:embed="rId3" cstate="print"/>
            <a:stretch>
              <a:fillRect/>
            </a:stretch>
          </p:blipFill>
          <p:spPr>
            <a:xfrm>
              <a:off x="999979" y="5778000"/>
              <a:ext cx="3262191" cy="1080000"/>
            </a:xfrm>
            <a:prstGeom prst="rect">
              <a:avLst/>
            </a:prstGeom>
          </p:spPr>
        </p:pic>
        <p:pic>
          <p:nvPicPr>
            <p:cNvPr id="1026" name="Picture 2" descr="C:\Users\148129\Desktop\NEWSLETTER\form_165x140\cultura\arcidioc_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78000"/>
              <a:ext cx="12728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148129\Desktop\NEWSLETTER\form_165x140\cultura\revoltella_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5815" y="5778000"/>
              <a:ext cx="12728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descr="img_paragrafo_palmanova.jpg"/>
            <p:cNvPicPr>
              <a:picLocks noChangeAspect="1"/>
            </p:cNvPicPr>
            <p:nvPr/>
          </p:nvPicPr>
          <p:blipFill>
            <a:blip r:embed="rId6" cstate="print"/>
            <a:stretch>
              <a:fillRect/>
            </a:stretch>
          </p:blipFill>
          <p:spPr>
            <a:xfrm>
              <a:off x="3472805" y="5778000"/>
              <a:ext cx="1618229" cy="1080000"/>
            </a:xfrm>
            <a:prstGeom prst="rect">
              <a:avLst/>
            </a:prstGeom>
          </p:spPr>
        </p:pic>
        <p:pic>
          <p:nvPicPr>
            <p:cNvPr id="15" name="Immagine 14" descr="tempietto.jpg"/>
            <p:cNvPicPr>
              <a:picLocks noChangeAspect="1"/>
            </p:cNvPicPr>
            <p:nvPr/>
          </p:nvPicPr>
          <p:blipFill>
            <a:blip r:embed="rId7" cstate="print"/>
            <a:stretch>
              <a:fillRect/>
            </a:stretch>
          </p:blipFill>
          <p:spPr>
            <a:xfrm>
              <a:off x="5021364" y="5778000"/>
              <a:ext cx="1514852" cy="1080000"/>
            </a:xfrm>
            <a:prstGeom prst="rect">
              <a:avLst/>
            </a:prstGeom>
          </p:spPr>
        </p:pic>
      </p:grpSp>
      <p:grpSp>
        <p:nvGrpSpPr>
          <p:cNvPr id="21" name="Gruppo 20"/>
          <p:cNvGrpSpPr/>
          <p:nvPr/>
        </p:nvGrpSpPr>
        <p:grpSpPr>
          <a:xfrm>
            <a:off x="480731" y="180000"/>
            <a:ext cx="8595532" cy="389125"/>
            <a:chOff x="480731" y="180000"/>
            <a:chExt cx="8595532" cy="389125"/>
          </a:xfrm>
        </p:grpSpPr>
        <p:pic>
          <p:nvPicPr>
            <p:cNvPr id="22" name="Immagine 21" descr="59994_logoregionefvg.jpg"/>
            <p:cNvPicPr>
              <a:picLocks noChangeAspect="1"/>
            </p:cNvPicPr>
            <p:nvPr/>
          </p:nvPicPr>
          <p:blipFill>
            <a:blip r:embed="rId8" cstate="print"/>
            <a:stretch>
              <a:fillRect/>
            </a:stretch>
          </p:blipFill>
          <p:spPr>
            <a:xfrm>
              <a:off x="480731" y="180000"/>
              <a:ext cx="1800000" cy="389125"/>
            </a:xfrm>
            <a:prstGeom prst="rect">
              <a:avLst/>
            </a:prstGeom>
          </p:spPr>
        </p:pic>
        <p:sp>
          <p:nvSpPr>
            <p:cNvPr id="23" name="Rettangolo 22"/>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428984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900000"/>
            <a:ext cx="4332287" cy="1055800"/>
          </a:xfrm>
        </p:spPr>
        <p:txBody>
          <a:bodyPr rtlCol="0">
            <a:noAutofit/>
          </a:bodyPr>
          <a:lstStyle/>
          <a:p>
            <a:pPr>
              <a:lnSpc>
                <a:spcPct val="100000"/>
              </a:lnSpc>
            </a:pPr>
            <a:r>
              <a:rPr lang="it-IT" b="1" dirty="0" smtClean="0">
                <a:solidFill>
                  <a:srgbClr val="0D00C7"/>
                </a:solidFill>
                <a:latin typeface="DecimaWE Rg" panose="02000000000000000000" pitchFamily="2" charset="0"/>
              </a:rPr>
              <a:t>BENI CULTURALI  </a:t>
            </a:r>
            <a:r>
              <a:rPr lang="it-IT" b="1" dirty="0" smtClean="0">
                <a:solidFill>
                  <a:srgbClr val="000000"/>
                </a:solidFill>
                <a:latin typeface="DecimaWE Rg" panose="02000000000000000000" pitchFamily="2" charset="0"/>
              </a:rPr>
              <a:t/>
            </a:r>
            <a:br>
              <a:rPr lang="it-IT" b="1" dirty="0" smtClean="0">
                <a:solidFill>
                  <a:srgbClr val="000000"/>
                </a:solidFill>
                <a:latin typeface="DecimaWE Rg" panose="02000000000000000000" pitchFamily="2" charset="0"/>
              </a:rPr>
            </a:br>
            <a:r>
              <a:rPr lang="it-IT" b="1" dirty="0" smtClean="0">
                <a:solidFill>
                  <a:srgbClr val="000000"/>
                </a:solidFill>
                <a:latin typeface="DecimaWE Rg" panose="02000000000000000000" pitchFamily="2" charset="0"/>
              </a:rPr>
              <a:t>&gt;  MUSEI </a:t>
            </a:r>
            <a:endParaRPr lang="en-US" b="1" i="1" dirty="0">
              <a:solidFill>
                <a:srgbClr val="000000"/>
              </a:solidFill>
              <a:latin typeface="DecimaWE Rg" panose="02000000000000000000" pitchFamily="2" charset="0"/>
            </a:endParaRPr>
          </a:p>
        </p:txBody>
      </p:sp>
      <p:pic>
        <p:nvPicPr>
          <p:cNvPr id="1029" name="Picture 5" descr="C:\Users\148129\Desktop\NEWSLETTER\form_165x140\cultura\logo_Muse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663" y="4250652"/>
            <a:ext cx="1508760" cy="128016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493713" y="1980000"/>
            <a:ext cx="4620154" cy="2197977"/>
          </a:xfrm>
          <a:prstGeom prst="rect">
            <a:avLst/>
          </a:prstGeom>
        </p:spPr>
        <p:txBody>
          <a:bodyPr wrap="square">
            <a:noAutofit/>
          </a:bodyPr>
          <a:lstStyle/>
          <a:p>
            <a:r>
              <a:rPr lang="it-IT" sz="2800" b="1" dirty="0" smtClean="0">
                <a:solidFill>
                  <a:srgbClr val="000000"/>
                </a:solidFill>
                <a:latin typeface="DecimaWE Rg" panose="02000000000000000000" pitchFamily="2" charset="0"/>
              </a:rPr>
              <a:t>_ i </a:t>
            </a:r>
            <a:r>
              <a:rPr lang="it-IT" sz="2800" b="1" dirty="0" smtClean="0">
                <a:solidFill>
                  <a:srgbClr val="0D00C7"/>
                </a:solidFill>
                <a:latin typeface="DecimaWE Rg" panose="02000000000000000000" pitchFamily="2" charset="0"/>
              </a:rPr>
              <a:t>7</a:t>
            </a:r>
            <a:r>
              <a:rPr lang="it-IT" sz="2800" b="1" dirty="0" smtClean="0">
                <a:solidFill>
                  <a:srgbClr val="000000"/>
                </a:solidFill>
                <a:latin typeface="DecimaWE Rg" panose="02000000000000000000" pitchFamily="2" charset="0"/>
              </a:rPr>
              <a:t> musei riconosciuti che possono avere </a:t>
            </a:r>
            <a:r>
              <a:rPr lang="it-IT" sz="2800" b="1" dirty="0">
                <a:solidFill>
                  <a:srgbClr val="000000"/>
                </a:solidFill>
                <a:latin typeface="DecimaWE Rg" panose="02000000000000000000" pitchFamily="2" charset="0"/>
              </a:rPr>
              <a:t>accesso al bando nel </a:t>
            </a:r>
            <a:r>
              <a:rPr lang="it-IT" sz="2800" b="1" dirty="0" smtClean="0">
                <a:solidFill>
                  <a:srgbClr val="000000"/>
                </a:solidFill>
                <a:latin typeface="DecimaWE Rg" panose="02000000000000000000" pitchFamily="2" charset="0"/>
              </a:rPr>
              <a:t>2018</a:t>
            </a:r>
          </a:p>
          <a:p>
            <a:r>
              <a:rPr lang="it-IT" sz="2800" b="1" dirty="0" smtClean="0">
                <a:solidFill>
                  <a:srgbClr val="000000"/>
                </a:solidFill>
                <a:latin typeface="DecimaWE Rg" panose="02000000000000000000" pitchFamily="2" charset="0"/>
              </a:rPr>
              <a:t>A fianco il contributo 2017</a:t>
            </a:r>
            <a:endParaRPr lang="it-IT" dirty="0">
              <a:solidFill>
                <a:srgbClr val="000000"/>
              </a:solidFill>
            </a:endParaRPr>
          </a:p>
        </p:txBody>
      </p:sp>
      <p:sp>
        <p:nvSpPr>
          <p:cNvPr id="8" name="Rettangolo 7"/>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2" name="Gruppo 11"/>
          <p:cNvGrpSpPr/>
          <p:nvPr/>
        </p:nvGrpSpPr>
        <p:grpSpPr>
          <a:xfrm>
            <a:off x="0" y="5778000"/>
            <a:ext cx="9144000" cy="1080000"/>
            <a:chOff x="0" y="5778000"/>
            <a:chExt cx="9144000" cy="1080000"/>
          </a:xfrm>
        </p:grpSpPr>
        <p:pic>
          <p:nvPicPr>
            <p:cNvPr id="14" name="Picture 8" descr="C:\Users\148129\Desktop\miram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597" y="5778000"/>
              <a:ext cx="156740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14" descr="mistirs paularo.jpg"/>
            <p:cNvPicPr>
              <a:picLocks noChangeAspect="1"/>
            </p:cNvPicPr>
            <p:nvPr/>
          </p:nvPicPr>
          <p:blipFill>
            <a:blip r:embed="rId4" cstate="print"/>
            <a:stretch>
              <a:fillRect/>
            </a:stretch>
          </p:blipFill>
          <p:spPr>
            <a:xfrm>
              <a:off x="999979" y="5778000"/>
              <a:ext cx="3262191" cy="1080000"/>
            </a:xfrm>
            <a:prstGeom prst="rect">
              <a:avLst/>
            </a:prstGeom>
          </p:spPr>
        </p:pic>
        <p:pic>
          <p:nvPicPr>
            <p:cNvPr id="16" name="Picture 2" descr="C:\Users\148129\Desktop\NEWSLETTER\form_165x140\cultura\arcidioc_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78000"/>
              <a:ext cx="12728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148129\Desktop\NEWSLETTER\form_165x140\cultura\revoltella_t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5815" y="5778000"/>
              <a:ext cx="12728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magine 17" descr="img_paragrafo_palmanova.jpg"/>
            <p:cNvPicPr>
              <a:picLocks noChangeAspect="1"/>
            </p:cNvPicPr>
            <p:nvPr/>
          </p:nvPicPr>
          <p:blipFill>
            <a:blip r:embed="rId7" cstate="print"/>
            <a:stretch>
              <a:fillRect/>
            </a:stretch>
          </p:blipFill>
          <p:spPr>
            <a:xfrm>
              <a:off x="3472805" y="5778000"/>
              <a:ext cx="1618229" cy="1080000"/>
            </a:xfrm>
            <a:prstGeom prst="rect">
              <a:avLst/>
            </a:prstGeom>
          </p:spPr>
        </p:pic>
        <p:pic>
          <p:nvPicPr>
            <p:cNvPr id="19" name="Immagine 18" descr="tempietto.jpg"/>
            <p:cNvPicPr>
              <a:picLocks noChangeAspect="1"/>
            </p:cNvPicPr>
            <p:nvPr/>
          </p:nvPicPr>
          <p:blipFill>
            <a:blip r:embed="rId8" cstate="print"/>
            <a:stretch>
              <a:fillRect/>
            </a:stretch>
          </p:blipFill>
          <p:spPr>
            <a:xfrm>
              <a:off x="5021364" y="5778000"/>
              <a:ext cx="1514852" cy="1080000"/>
            </a:xfrm>
            <a:prstGeom prst="rect">
              <a:avLst/>
            </a:prstGeom>
          </p:spPr>
        </p:pic>
      </p:grpSp>
      <p:graphicFrame>
        <p:nvGraphicFramePr>
          <p:cNvPr id="2" name="Tabella 1"/>
          <p:cNvGraphicFramePr>
            <a:graphicFrameLocks noGrp="1"/>
          </p:cNvGraphicFramePr>
          <p:nvPr>
            <p:extLst>
              <p:ext uri="{D42A27DB-BD31-4B8C-83A1-F6EECF244321}">
                <p14:modId xmlns:p14="http://schemas.microsoft.com/office/powerpoint/2010/main" val="3903270095"/>
              </p:ext>
            </p:extLst>
          </p:nvPr>
        </p:nvGraphicFramePr>
        <p:xfrm>
          <a:off x="4944533" y="953304"/>
          <a:ext cx="3767667" cy="4595543"/>
        </p:xfrm>
        <a:graphic>
          <a:graphicData uri="http://schemas.openxmlformats.org/drawingml/2006/table">
            <a:tbl>
              <a:tblPr firstRow="1" firstCol="1" bandRow="1">
                <a:tableStyleId>{5C22544A-7EE6-4342-B048-85BDC9FD1C3A}</a:tableStyleId>
              </a:tblPr>
              <a:tblGrid>
                <a:gridCol w="1255889"/>
                <a:gridCol w="1255889"/>
                <a:gridCol w="1255889"/>
              </a:tblGrid>
              <a:tr h="438465">
                <a:tc>
                  <a:txBody>
                    <a:bodyPr/>
                    <a:lstStyle/>
                    <a:p>
                      <a:pPr>
                        <a:spcAft>
                          <a:spcPts val="0"/>
                        </a:spcAft>
                      </a:pPr>
                      <a:r>
                        <a:rPr lang="it-IT" sz="1000" dirty="0">
                          <a:solidFill>
                            <a:schemeClr val="bg1"/>
                          </a:solidFill>
                          <a:effectLst/>
                          <a:latin typeface="Arial" panose="020B0604020202020204" pitchFamily="34" charset="0"/>
                          <a:ea typeface="Calibri"/>
                          <a:cs typeface="Arial" panose="020B0604020202020204" pitchFamily="34" charset="0"/>
                        </a:rPr>
                        <a:t>Comune di Pordenone </a:t>
                      </a:r>
                    </a:p>
                    <a:p>
                      <a:pPr>
                        <a:spcAft>
                          <a:spcPts val="0"/>
                        </a:spcAft>
                      </a:pPr>
                      <a:r>
                        <a:rPr lang="it-IT" sz="1000" dirty="0">
                          <a:solidFill>
                            <a:schemeClr val="bg1"/>
                          </a:solidFill>
                          <a:effectLst/>
                          <a:latin typeface="Arial" panose="020B0604020202020204" pitchFamily="34" charset="0"/>
                          <a:ea typeface="Calibri"/>
                          <a:cs typeface="Arial" panose="020B0604020202020204" pitchFamily="34" charset="0"/>
                        </a:rPr>
                        <a:t> </a:t>
                      </a:r>
                    </a:p>
                  </a:txBody>
                  <a:tcPr marL="40149" marR="40149" marT="0" marB="0"/>
                </a:tc>
                <a:tc>
                  <a:txBody>
                    <a:bodyPr/>
                    <a:lstStyle/>
                    <a:p>
                      <a:pPr algn="l">
                        <a:spcAft>
                          <a:spcPts val="0"/>
                        </a:spcAft>
                      </a:pPr>
                      <a:r>
                        <a:rPr lang="it-IT" sz="1000" dirty="0">
                          <a:solidFill>
                            <a:schemeClr val="tx1"/>
                          </a:solidFill>
                          <a:effectLst/>
                          <a:latin typeface="Arial" panose="020B0604020202020204" pitchFamily="34" charset="0"/>
                          <a:ea typeface="Calibri"/>
                          <a:cs typeface="Arial" panose="020B0604020202020204" pitchFamily="34" charset="0"/>
                        </a:rPr>
                        <a:t>Museo Civico d’Arte </a:t>
                      </a:r>
                    </a:p>
                  </a:txBody>
                  <a:tcPr marL="40149" marR="40149" marT="0" marB="0">
                    <a:solidFill>
                      <a:schemeClr val="bg1">
                        <a:lumMod val="85000"/>
                      </a:schemeClr>
                    </a:solidFill>
                  </a:tcPr>
                </a:tc>
                <a:tc>
                  <a:txBody>
                    <a:bodyPr/>
                    <a:lstStyle/>
                    <a:p>
                      <a:pPr algn="r">
                        <a:spcAft>
                          <a:spcPts val="0"/>
                        </a:spcAft>
                      </a:pPr>
                      <a:r>
                        <a:rPr lang="it-IT" sz="1000" dirty="0">
                          <a:solidFill>
                            <a:schemeClr val="tx1"/>
                          </a:solidFill>
                          <a:effectLst/>
                          <a:latin typeface="Arial" panose="020B0604020202020204" pitchFamily="34" charset="0"/>
                          <a:ea typeface="Calibri"/>
                          <a:cs typeface="Arial" panose="020B0604020202020204" pitchFamily="34" charset="0"/>
                        </a:rPr>
                        <a:t>€ 53.000 </a:t>
                      </a:r>
                    </a:p>
                  </a:txBody>
                  <a:tcPr marL="40149" marR="40149" marT="0" marB="0">
                    <a:solidFill>
                      <a:schemeClr val="bg1">
                        <a:lumMod val="85000"/>
                      </a:schemeClr>
                    </a:solidFill>
                  </a:tcPr>
                </a:tc>
              </a:tr>
              <a:tr h="438465">
                <a:tc>
                  <a:txBody>
                    <a:bodyPr/>
                    <a:lstStyle/>
                    <a:p>
                      <a:pPr>
                        <a:spcAft>
                          <a:spcPts val="0"/>
                        </a:spcAft>
                      </a:pPr>
                      <a:r>
                        <a:rPr lang="it-IT" sz="1000">
                          <a:solidFill>
                            <a:schemeClr val="bg1"/>
                          </a:solidFill>
                          <a:effectLst/>
                          <a:latin typeface="Arial" panose="020B0604020202020204" pitchFamily="34" charset="0"/>
                          <a:ea typeface="Calibri"/>
                          <a:cs typeface="Arial" panose="020B0604020202020204" pitchFamily="34" charset="0"/>
                        </a:rPr>
                        <a:t>Comune di Pordenone </a:t>
                      </a:r>
                    </a:p>
                    <a:p>
                      <a:pPr>
                        <a:spcAft>
                          <a:spcPts val="0"/>
                        </a:spcAft>
                      </a:pPr>
                      <a:r>
                        <a:rPr lang="it-IT" sz="1000">
                          <a:solidFill>
                            <a:schemeClr val="bg1"/>
                          </a:solidFill>
                          <a:effectLst/>
                          <a:latin typeface="Arial" panose="020B0604020202020204" pitchFamily="34" charset="0"/>
                          <a:ea typeface="Calibri"/>
                          <a:cs typeface="Arial" panose="020B0604020202020204" pitchFamily="34" charset="0"/>
                        </a:rPr>
                        <a:t> </a:t>
                      </a:r>
                    </a:p>
                  </a:txBody>
                  <a:tcPr marL="40149" marR="40149" marT="0" marB="0"/>
                </a:tc>
                <a:tc>
                  <a:txBody>
                    <a:bodyPr/>
                    <a:lstStyle/>
                    <a:p>
                      <a:pPr algn="l">
                        <a:spcAft>
                          <a:spcPts val="0"/>
                        </a:spcAft>
                      </a:pPr>
                      <a:r>
                        <a:rPr lang="it-IT" sz="1000">
                          <a:solidFill>
                            <a:srgbClr val="000000"/>
                          </a:solidFill>
                          <a:effectLst/>
                          <a:latin typeface="Arial" panose="020B0604020202020204" pitchFamily="34" charset="0"/>
                          <a:ea typeface="Calibri"/>
                          <a:cs typeface="Arial" panose="020B0604020202020204" pitchFamily="34" charset="0"/>
                        </a:rPr>
                        <a:t>Museo Civico delle Scienze </a:t>
                      </a:r>
                    </a:p>
                  </a:txBody>
                  <a:tcPr marL="40149" marR="40149" marT="0" marB="0"/>
                </a:tc>
                <a:tc>
                  <a:txBody>
                    <a:bodyPr/>
                    <a:lstStyle/>
                    <a:p>
                      <a:pPr algn="r">
                        <a:spcAft>
                          <a:spcPts val="0"/>
                        </a:spcAft>
                      </a:pPr>
                      <a:r>
                        <a:rPr lang="it-IT" sz="1000" dirty="0">
                          <a:solidFill>
                            <a:srgbClr val="000000"/>
                          </a:solidFill>
                          <a:effectLst/>
                          <a:latin typeface="Arial" panose="020B0604020202020204" pitchFamily="34" charset="0"/>
                          <a:ea typeface="Calibri"/>
                          <a:cs typeface="Arial" panose="020B0604020202020204" pitchFamily="34" charset="0"/>
                        </a:rPr>
                        <a:t>€ 52.000 </a:t>
                      </a:r>
                    </a:p>
                  </a:txBody>
                  <a:tcPr marL="40149" marR="40149" marT="0" marB="0"/>
                </a:tc>
              </a:tr>
              <a:tr h="714312">
                <a:tc>
                  <a:txBody>
                    <a:bodyPr/>
                    <a:lstStyle/>
                    <a:p>
                      <a:pPr>
                        <a:spcAft>
                          <a:spcPts val="0"/>
                        </a:spcAft>
                      </a:pPr>
                      <a:r>
                        <a:rPr lang="it-IT" sz="1000" dirty="0">
                          <a:solidFill>
                            <a:schemeClr val="bg1"/>
                          </a:solidFill>
                          <a:effectLst/>
                          <a:latin typeface="Arial" panose="020B0604020202020204" pitchFamily="34" charset="0"/>
                          <a:ea typeface="Calibri"/>
                          <a:cs typeface="Arial" panose="020B0604020202020204" pitchFamily="34" charset="0"/>
                        </a:rPr>
                        <a:t>Comune di Trieste </a:t>
                      </a:r>
                    </a:p>
                  </a:txBody>
                  <a:tcPr marL="40149" marR="40149" marT="0" marB="0"/>
                </a:tc>
                <a:tc>
                  <a:txBody>
                    <a:bodyPr/>
                    <a:lstStyle/>
                    <a:p>
                      <a:pPr algn="l">
                        <a:spcAft>
                          <a:spcPts val="0"/>
                        </a:spcAft>
                      </a:pPr>
                      <a:r>
                        <a:rPr lang="it-IT" sz="1000" dirty="0">
                          <a:solidFill>
                            <a:srgbClr val="000000"/>
                          </a:solidFill>
                          <a:effectLst/>
                          <a:latin typeface="Arial" panose="020B0604020202020204" pitchFamily="34" charset="0"/>
                          <a:ea typeface="Calibri"/>
                          <a:cs typeface="Arial" panose="020B0604020202020204" pitchFamily="34" charset="0"/>
                        </a:rPr>
                        <a:t>Civici Musei di Storia ed Arte e Civico Museo teatrale “C. </a:t>
                      </a:r>
                      <a:r>
                        <a:rPr lang="it-IT" sz="1000" dirty="0" err="1">
                          <a:solidFill>
                            <a:srgbClr val="000000"/>
                          </a:solidFill>
                          <a:effectLst/>
                          <a:latin typeface="Arial" panose="020B0604020202020204" pitchFamily="34" charset="0"/>
                          <a:ea typeface="Calibri"/>
                          <a:cs typeface="Arial" panose="020B0604020202020204" pitchFamily="34" charset="0"/>
                        </a:rPr>
                        <a:t>Schmidl</a:t>
                      </a:r>
                      <a:r>
                        <a:rPr lang="it-IT" sz="1000" dirty="0">
                          <a:solidFill>
                            <a:srgbClr val="000000"/>
                          </a:solidFill>
                          <a:effectLst/>
                          <a:latin typeface="Arial" panose="020B0604020202020204" pitchFamily="34" charset="0"/>
                          <a:ea typeface="Calibri"/>
                          <a:cs typeface="Arial" panose="020B0604020202020204" pitchFamily="34" charset="0"/>
                        </a:rPr>
                        <a:t>” </a:t>
                      </a:r>
                    </a:p>
                  </a:txBody>
                  <a:tcPr marL="40149" marR="40149" marT="0" marB="0"/>
                </a:tc>
                <a:tc>
                  <a:txBody>
                    <a:bodyPr/>
                    <a:lstStyle/>
                    <a:p>
                      <a:pPr algn="r">
                        <a:spcAft>
                          <a:spcPts val="0"/>
                        </a:spcAft>
                      </a:pPr>
                      <a:r>
                        <a:rPr lang="it-IT" sz="1000">
                          <a:solidFill>
                            <a:srgbClr val="000000"/>
                          </a:solidFill>
                          <a:effectLst/>
                          <a:latin typeface="Arial" panose="020B0604020202020204" pitchFamily="34" charset="0"/>
                          <a:ea typeface="Calibri"/>
                          <a:cs typeface="Arial" panose="020B0604020202020204" pitchFamily="34" charset="0"/>
                        </a:rPr>
                        <a:t>€ 80.000 </a:t>
                      </a:r>
                    </a:p>
                  </a:txBody>
                  <a:tcPr marL="40149" marR="40149" marT="0" marB="0"/>
                </a:tc>
              </a:tr>
              <a:tr h="571450">
                <a:tc>
                  <a:txBody>
                    <a:bodyPr/>
                    <a:lstStyle/>
                    <a:p>
                      <a:pPr>
                        <a:spcAft>
                          <a:spcPts val="0"/>
                        </a:spcAft>
                      </a:pPr>
                      <a:r>
                        <a:rPr lang="it-IT" sz="1000">
                          <a:solidFill>
                            <a:schemeClr val="bg1"/>
                          </a:solidFill>
                          <a:effectLst/>
                          <a:latin typeface="Arial" panose="020B0604020202020204" pitchFamily="34" charset="0"/>
                          <a:ea typeface="Calibri"/>
                          <a:cs typeface="Arial" panose="020B0604020202020204" pitchFamily="34" charset="0"/>
                        </a:rPr>
                        <a:t> </a:t>
                      </a:r>
                    </a:p>
                    <a:p>
                      <a:pPr>
                        <a:spcAft>
                          <a:spcPts val="0"/>
                        </a:spcAft>
                      </a:pPr>
                      <a:r>
                        <a:rPr lang="it-IT" sz="1000">
                          <a:solidFill>
                            <a:schemeClr val="bg1"/>
                          </a:solidFill>
                          <a:effectLst/>
                          <a:latin typeface="Arial" panose="020B0604020202020204" pitchFamily="34" charset="0"/>
                          <a:ea typeface="Calibri"/>
                          <a:cs typeface="Arial" panose="020B0604020202020204" pitchFamily="34" charset="0"/>
                        </a:rPr>
                        <a:t>Comune di Trieste</a:t>
                      </a:r>
                    </a:p>
                    <a:p>
                      <a:pPr>
                        <a:spcAft>
                          <a:spcPts val="0"/>
                        </a:spcAft>
                      </a:pPr>
                      <a:r>
                        <a:rPr lang="it-IT" sz="1000">
                          <a:solidFill>
                            <a:schemeClr val="bg1"/>
                          </a:solidFill>
                          <a:effectLst/>
                          <a:latin typeface="Arial" panose="020B0604020202020204" pitchFamily="34" charset="0"/>
                          <a:ea typeface="Calibri"/>
                          <a:cs typeface="Arial" panose="020B0604020202020204" pitchFamily="34" charset="0"/>
                        </a:rPr>
                        <a:t> </a:t>
                      </a:r>
                    </a:p>
                  </a:txBody>
                  <a:tcPr marL="40149" marR="40149" marT="0" marB="0"/>
                </a:tc>
                <a:tc>
                  <a:txBody>
                    <a:bodyPr/>
                    <a:lstStyle/>
                    <a:p>
                      <a:pPr algn="l">
                        <a:spcAft>
                          <a:spcPts val="0"/>
                        </a:spcAft>
                      </a:pPr>
                      <a:r>
                        <a:rPr lang="it-IT" sz="1000" dirty="0">
                          <a:solidFill>
                            <a:srgbClr val="000000"/>
                          </a:solidFill>
                          <a:effectLst/>
                          <a:latin typeface="Arial" panose="020B0604020202020204" pitchFamily="34" charset="0"/>
                          <a:ea typeface="Calibri"/>
                          <a:cs typeface="Arial" panose="020B0604020202020204" pitchFamily="34" charset="0"/>
                        </a:rPr>
                        <a:t> </a:t>
                      </a:r>
                    </a:p>
                    <a:p>
                      <a:pPr algn="l">
                        <a:spcAft>
                          <a:spcPts val="0"/>
                        </a:spcAft>
                      </a:pPr>
                      <a:r>
                        <a:rPr lang="it-IT" sz="1000" dirty="0">
                          <a:solidFill>
                            <a:srgbClr val="000000"/>
                          </a:solidFill>
                          <a:effectLst/>
                          <a:latin typeface="Arial" panose="020B0604020202020204" pitchFamily="34" charset="0"/>
                          <a:ea typeface="Calibri"/>
                          <a:cs typeface="Arial" panose="020B0604020202020204" pitchFamily="34" charset="0"/>
                        </a:rPr>
                        <a:t>Civici Musei Scientifici </a:t>
                      </a:r>
                    </a:p>
                  </a:txBody>
                  <a:tcPr marL="40149" marR="40149" marT="0" marB="0"/>
                </a:tc>
                <a:tc>
                  <a:txBody>
                    <a:bodyPr/>
                    <a:lstStyle/>
                    <a:p>
                      <a:pPr algn="r">
                        <a:spcAft>
                          <a:spcPts val="0"/>
                        </a:spcAft>
                      </a:pPr>
                      <a:r>
                        <a:rPr lang="it-IT" sz="1000">
                          <a:solidFill>
                            <a:srgbClr val="000000"/>
                          </a:solidFill>
                          <a:effectLst/>
                          <a:latin typeface="Arial" panose="020B0604020202020204" pitchFamily="34" charset="0"/>
                          <a:ea typeface="Calibri"/>
                          <a:cs typeface="Arial" panose="020B0604020202020204" pitchFamily="34" charset="0"/>
                        </a:rPr>
                        <a:t> </a:t>
                      </a:r>
                    </a:p>
                    <a:p>
                      <a:pPr algn="r">
                        <a:spcAft>
                          <a:spcPts val="0"/>
                        </a:spcAft>
                      </a:pPr>
                      <a:r>
                        <a:rPr lang="it-IT" sz="1000">
                          <a:solidFill>
                            <a:srgbClr val="000000"/>
                          </a:solidFill>
                          <a:effectLst/>
                          <a:latin typeface="Arial" panose="020B0604020202020204" pitchFamily="34" charset="0"/>
                          <a:ea typeface="Calibri"/>
                          <a:cs typeface="Arial" panose="020B0604020202020204" pitchFamily="34" charset="0"/>
                        </a:rPr>
                        <a:t>€ 74.000 </a:t>
                      </a:r>
                    </a:p>
                  </a:txBody>
                  <a:tcPr marL="40149" marR="40149" marT="0" marB="0"/>
                </a:tc>
              </a:tr>
              <a:tr h="571450">
                <a:tc>
                  <a:txBody>
                    <a:bodyPr/>
                    <a:lstStyle/>
                    <a:p>
                      <a:pPr>
                        <a:spcAft>
                          <a:spcPts val="0"/>
                        </a:spcAft>
                      </a:pPr>
                      <a:r>
                        <a:rPr lang="it-IT" sz="1000" dirty="0">
                          <a:solidFill>
                            <a:schemeClr val="bg1"/>
                          </a:solidFill>
                          <a:effectLst/>
                          <a:latin typeface="Arial" panose="020B0604020202020204" pitchFamily="34" charset="0"/>
                          <a:ea typeface="Calibri"/>
                          <a:cs typeface="Arial" panose="020B0604020202020204" pitchFamily="34" charset="0"/>
                        </a:rPr>
                        <a:t>Comune di Trieste </a:t>
                      </a:r>
                    </a:p>
                    <a:p>
                      <a:pPr>
                        <a:spcAft>
                          <a:spcPts val="0"/>
                        </a:spcAft>
                      </a:pPr>
                      <a:r>
                        <a:rPr lang="it-IT" sz="1000" dirty="0">
                          <a:solidFill>
                            <a:schemeClr val="bg1"/>
                          </a:solidFill>
                          <a:effectLst/>
                          <a:latin typeface="Arial" panose="020B0604020202020204" pitchFamily="34" charset="0"/>
                          <a:ea typeface="Calibri"/>
                          <a:cs typeface="Arial" panose="020B0604020202020204" pitchFamily="34" charset="0"/>
                        </a:rPr>
                        <a:t> </a:t>
                      </a:r>
                    </a:p>
                  </a:txBody>
                  <a:tcPr marL="40149" marR="40149" marT="0" marB="0"/>
                </a:tc>
                <a:tc>
                  <a:txBody>
                    <a:bodyPr/>
                    <a:lstStyle/>
                    <a:p>
                      <a:pPr algn="l">
                        <a:spcAft>
                          <a:spcPts val="0"/>
                        </a:spcAft>
                      </a:pPr>
                      <a:r>
                        <a:rPr lang="it-IT" sz="1000">
                          <a:solidFill>
                            <a:srgbClr val="000000"/>
                          </a:solidFill>
                          <a:effectLst/>
                          <a:latin typeface="Arial" panose="020B0604020202020204" pitchFamily="34" charset="0"/>
                          <a:ea typeface="Calibri"/>
                          <a:cs typeface="Arial" panose="020B0604020202020204" pitchFamily="34" charset="0"/>
                        </a:rPr>
                        <a:t>Civico Museo Revoltella - Galleria d’Arte Moderna </a:t>
                      </a:r>
                    </a:p>
                  </a:txBody>
                  <a:tcPr marL="40149" marR="40149" marT="0" marB="0"/>
                </a:tc>
                <a:tc>
                  <a:txBody>
                    <a:bodyPr/>
                    <a:lstStyle/>
                    <a:p>
                      <a:pPr algn="r">
                        <a:spcAft>
                          <a:spcPts val="0"/>
                        </a:spcAft>
                      </a:pPr>
                      <a:r>
                        <a:rPr lang="it-IT" sz="1000" dirty="0">
                          <a:solidFill>
                            <a:srgbClr val="000000"/>
                          </a:solidFill>
                          <a:effectLst/>
                          <a:latin typeface="Arial" panose="020B0604020202020204" pitchFamily="34" charset="0"/>
                          <a:ea typeface="Calibri"/>
                          <a:cs typeface="Arial" panose="020B0604020202020204" pitchFamily="34" charset="0"/>
                        </a:rPr>
                        <a:t>€ 69.000 </a:t>
                      </a:r>
                    </a:p>
                  </a:txBody>
                  <a:tcPr marL="40149" marR="40149" marT="0" marB="0"/>
                </a:tc>
              </a:tr>
              <a:tr h="584621">
                <a:tc>
                  <a:txBody>
                    <a:bodyPr/>
                    <a:lstStyle/>
                    <a:p>
                      <a:pPr>
                        <a:spcAft>
                          <a:spcPts val="0"/>
                        </a:spcAft>
                      </a:pPr>
                      <a:r>
                        <a:rPr lang="it-IT" sz="1000">
                          <a:solidFill>
                            <a:schemeClr val="bg1"/>
                          </a:solidFill>
                          <a:effectLst/>
                          <a:latin typeface="Arial" panose="020B0604020202020204" pitchFamily="34" charset="0"/>
                          <a:ea typeface="Calibri"/>
                          <a:cs typeface="Arial" panose="020B0604020202020204" pitchFamily="34" charset="0"/>
                        </a:rPr>
                        <a:t> </a:t>
                      </a:r>
                    </a:p>
                    <a:p>
                      <a:pPr>
                        <a:spcAft>
                          <a:spcPts val="0"/>
                        </a:spcAft>
                      </a:pPr>
                      <a:r>
                        <a:rPr lang="it-IT" sz="1000">
                          <a:solidFill>
                            <a:schemeClr val="bg1"/>
                          </a:solidFill>
                          <a:effectLst/>
                          <a:latin typeface="Arial" panose="020B0604020202020204" pitchFamily="34" charset="0"/>
                          <a:ea typeface="Calibri"/>
                          <a:cs typeface="Arial" panose="020B0604020202020204" pitchFamily="34" charset="0"/>
                        </a:rPr>
                        <a:t>Comune di Udine </a:t>
                      </a:r>
                    </a:p>
                    <a:p>
                      <a:pPr>
                        <a:spcAft>
                          <a:spcPts val="0"/>
                        </a:spcAft>
                      </a:pPr>
                      <a:r>
                        <a:rPr lang="it-IT" sz="1000">
                          <a:solidFill>
                            <a:schemeClr val="bg1"/>
                          </a:solidFill>
                          <a:effectLst/>
                          <a:latin typeface="Arial" panose="020B0604020202020204" pitchFamily="34" charset="0"/>
                          <a:ea typeface="Calibri"/>
                          <a:cs typeface="Arial" panose="020B0604020202020204" pitchFamily="34" charset="0"/>
                        </a:rPr>
                        <a:t> </a:t>
                      </a:r>
                    </a:p>
                  </a:txBody>
                  <a:tcPr marL="40149" marR="40149" marT="0" marB="0"/>
                </a:tc>
                <a:tc>
                  <a:txBody>
                    <a:bodyPr/>
                    <a:lstStyle/>
                    <a:p>
                      <a:pPr algn="l">
                        <a:spcAft>
                          <a:spcPts val="0"/>
                        </a:spcAft>
                      </a:pPr>
                      <a:r>
                        <a:rPr lang="it-IT" sz="1000">
                          <a:solidFill>
                            <a:srgbClr val="000000"/>
                          </a:solidFill>
                          <a:effectLst/>
                          <a:latin typeface="Arial" panose="020B0604020202020204" pitchFamily="34" charset="0"/>
                          <a:ea typeface="Calibri"/>
                          <a:cs typeface="Arial" panose="020B0604020202020204" pitchFamily="34" charset="0"/>
                        </a:rPr>
                        <a:t> </a:t>
                      </a:r>
                    </a:p>
                    <a:p>
                      <a:pPr algn="l">
                        <a:spcAft>
                          <a:spcPts val="0"/>
                        </a:spcAft>
                      </a:pPr>
                      <a:r>
                        <a:rPr lang="it-IT" sz="1000">
                          <a:solidFill>
                            <a:srgbClr val="000000"/>
                          </a:solidFill>
                          <a:effectLst/>
                          <a:latin typeface="Arial" panose="020B0604020202020204" pitchFamily="34" charset="0"/>
                          <a:ea typeface="Calibri"/>
                          <a:cs typeface="Arial" panose="020B0604020202020204" pitchFamily="34" charset="0"/>
                        </a:rPr>
                        <a:t>Civici Musei e Gallerie di Storia e Arte </a:t>
                      </a:r>
                    </a:p>
                  </a:txBody>
                  <a:tcPr marL="40149" marR="40149" marT="0" marB="0"/>
                </a:tc>
                <a:tc>
                  <a:txBody>
                    <a:bodyPr/>
                    <a:lstStyle/>
                    <a:p>
                      <a:pPr algn="r">
                        <a:spcAft>
                          <a:spcPts val="0"/>
                        </a:spcAft>
                      </a:pPr>
                      <a:r>
                        <a:rPr lang="it-IT" sz="1000" dirty="0">
                          <a:solidFill>
                            <a:srgbClr val="000000"/>
                          </a:solidFill>
                          <a:effectLst/>
                          <a:latin typeface="Arial" panose="020B0604020202020204" pitchFamily="34" charset="0"/>
                          <a:ea typeface="Calibri"/>
                          <a:cs typeface="Arial" panose="020B0604020202020204" pitchFamily="34" charset="0"/>
                        </a:rPr>
                        <a:t> </a:t>
                      </a:r>
                    </a:p>
                    <a:p>
                      <a:pPr algn="r">
                        <a:spcAft>
                          <a:spcPts val="0"/>
                        </a:spcAft>
                      </a:pPr>
                      <a:r>
                        <a:rPr lang="it-IT" sz="1000" dirty="0">
                          <a:solidFill>
                            <a:srgbClr val="000000"/>
                          </a:solidFill>
                          <a:effectLst/>
                          <a:latin typeface="Arial" panose="020B0604020202020204" pitchFamily="34" charset="0"/>
                          <a:ea typeface="Calibri"/>
                          <a:cs typeface="Arial" panose="020B0604020202020204" pitchFamily="34" charset="0"/>
                        </a:rPr>
                        <a:t>€ 96.000 </a:t>
                      </a:r>
                    </a:p>
                  </a:txBody>
                  <a:tcPr marL="40149" marR="40149" marT="0" marB="0"/>
                </a:tc>
              </a:tr>
              <a:tr h="571450">
                <a:tc>
                  <a:txBody>
                    <a:bodyPr/>
                    <a:lstStyle/>
                    <a:p>
                      <a:pPr>
                        <a:spcAft>
                          <a:spcPts val="0"/>
                        </a:spcAft>
                      </a:pPr>
                      <a:r>
                        <a:rPr lang="it-IT" sz="1000">
                          <a:solidFill>
                            <a:schemeClr val="bg1"/>
                          </a:solidFill>
                          <a:effectLst/>
                          <a:latin typeface="Arial" panose="020B0604020202020204" pitchFamily="34" charset="0"/>
                          <a:ea typeface="Calibri"/>
                          <a:cs typeface="Arial" panose="020B0604020202020204" pitchFamily="34" charset="0"/>
                        </a:rPr>
                        <a:t> </a:t>
                      </a:r>
                    </a:p>
                    <a:p>
                      <a:pPr>
                        <a:spcAft>
                          <a:spcPts val="0"/>
                        </a:spcAft>
                      </a:pPr>
                      <a:r>
                        <a:rPr lang="it-IT" sz="1000">
                          <a:solidFill>
                            <a:schemeClr val="bg1"/>
                          </a:solidFill>
                          <a:effectLst/>
                          <a:latin typeface="Arial" panose="020B0604020202020204" pitchFamily="34" charset="0"/>
                          <a:ea typeface="Calibri"/>
                          <a:cs typeface="Arial" panose="020B0604020202020204" pitchFamily="34" charset="0"/>
                        </a:rPr>
                        <a:t>Comune di Udine </a:t>
                      </a:r>
                    </a:p>
                  </a:txBody>
                  <a:tcPr marL="40149" marR="40149" marT="0" marB="0"/>
                </a:tc>
                <a:tc>
                  <a:txBody>
                    <a:bodyPr/>
                    <a:lstStyle/>
                    <a:p>
                      <a:pPr algn="l">
                        <a:spcAft>
                          <a:spcPts val="0"/>
                        </a:spcAft>
                      </a:pPr>
                      <a:r>
                        <a:rPr lang="it-IT" sz="1000" dirty="0">
                          <a:solidFill>
                            <a:srgbClr val="000000"/>
                          </a:solidFill>
                          <a:effectLst/>
                          <a:latin typeface="Arial" panose="020B0604020202020204" pitchFamily="34" charset="0"/>
                          <a:ea typeface="Calibri"/>
                          <a:cs typeface="Arial" panose="020B0604020202020204" pitchFamily="34" charset="0"/>
                        </a:rPr>
                        <a:t> </a:t>
                      </a:r>
                    </a:p>
                    <a:p>
                      <a:pPr algn="l">
                        <a:spcAft>
                          <a:spcPts val="0"/>
                        </a:spcAft>
                      </a:pPr>
                      <a:r>
                        <a:rPr lang="it-IT" sz="1000" dirty="0">
                          <a:solidFill>
                            <a:srgbClr val="000000"/>
                          </a:solidFill>
                          <a:effectLst/>
                          <a:latin typeface="Arial" panose="020B0604020202020204" pitchFamily="34" charset="0"/>
                          <a:ea typeface="Calibri"/>
                          <a:cs typeface="Arial" panose="020B0604020202020204" pitchFamily="34" charset="0"/>
                        </a:rPr>
                        <a:t>Museo Friulano di Storia Naturale </a:t>
                      </a:r>
                    </a:p>
                  </a:txBody>
                  <a:tcPr marL="40149" marR="40149" marT="0" marB="0"/>
                </a:tc>
                <a:tc>
                  <a:txBody>
                    <a:bodyPr/>
                    <a:lstStyle/>
                    <a:p>
                      <a:pPr algn="r">
                        <a:spcAft>
                          <a:spcPts val="0"/>
                        </a:spcAft>
                      </a:pPr>
                      <a:r>
                        <a:rPr lang="it-IT" sz="1000" dirty="0">
                          <a:solidFill>
                            <a:srgbClr val="000000"/>
                          </a:solidFill>
                          <a:effectLst/>
                          <a:latin typeface="Arial" panose="020B0604020202020204" pitchFamily="34" charset="0"/>
                          <a:ea typeface="Calibri"/>
                          <a:cs typeface="Arial" panose="020B0604020202020204" pitchFamily="34" charset="0"/>
                        </a:rPr>
                        <a:t> </a:t>
                      </a:r>
                    </a:p>
                    <a:p>
                      <a:pPr algn="r">
                        <a:spcAft>
                          <a:spcPts val="0"/>
                        </a:spcAft>
                      </a:pPr>
                      <a:r>
                        <a:rPr lang="it-IT" sz="1000" dirty="0">
                          <a:solidFill>
                            <a:srgbClr val="000000"/>
                          </a:solidFill>
                          <a:effectLst/>
                          <a:latin typeface="Arial" panose="020B0604020202020204" pitchFamily="34" charset="0"/>
                          <a:ea typeface="Calibri"/>
                          <a:cs typeface="Arial" panose="020B0604020202020204" pitchFamily="34" charset="0"/>
                        </a:rPr>
                        <a:t>€ 56.000 </a:t>
                      </a:r>
                    </a:p>
                  </a:txBody>
                  <a:tcPr marL="40149" marR="40149" marT="0" marB="0"/>
                </a:tc>
              </a:tr>
              <a:tr h="642881">
                <a:tc>
                  <a:txBody>
                    <a:bodyPr/>
                    <a:lstStyle/>
                    <a:p>
                      <a:pPr>
                        <a:spcAft>
                          <a:spcPts val="0"/>
                        </a:spcAft>
                      </a:pPr>
                      <a:r>
                        <a:rPr lang="it-IT" sz="1000" dirty="0" smtClean="0">
                          <a:solidFill>
                            <a:schemeClr val="bg1"/>
                          </a:solidFill>
                          <a:effectLst/>
                          <a:latin typeface="Arial" panose="020B0604020202020204" pitchFamily="34" charset="0"/>
                          <a:ea typeface="Calibri"/>
                          <a:cs typeface="Arial" panose="020B0604020202020204" pitchFamily="34" charset="0"/>
                        </a:rPr>
                        <a:t> </a:t>
                      </a:r>
                      <a:endParaRPr lang="it-IT" sz="1000" dirty="0">
                        <a:solidFill>
                          <a:schemeClr val="bg1"/>
                        </a:solidFill>
                        <a:effectLst/>
                        <a:latin typeface="Arial" panose="020B0604020202020204" pitchFamily="34" charset="0"/>
                        <a:ea typeface="Calibri"/>
                        <a:cs typeface="Arial" panose="020B0604020202020204" pitchFamily="34" charset="0"/>
                      </a:endParaRPr>
                    </a:p>
                    <a:p>
                      <a:pPr>
                        <a:spcAft>
                          <a:spcPts val="0"/>
                        </a:spcAft>
                      </a:pPr>
                      <a:r>
                        <a:rPr lang="it-IT" sz="1000" dirty="0">
                          <a:solidFill>
                            <a:schemeClr val="bg1"/>
                          </a:solidFill>
                          <a:effectLst/>
                          <a:latin typeface="Arial" panose="020B0604020202020204" pitchFamily="34" charset="0"/>
                          <a:ea typeface="Calibri"/>
                          <a:cs typeface="Arial" panose="020B0604020202020204" pitchFamily="34" charset="0"/>
                        </a:rPr>
                        <a:t> </a:t>
                      </a:r>
                    </a:p>
                  </a:txBody>
                  <a:tcPr marL="40149" marR="40149" marT="0" marB="0"/>
                </a:tc>
                <a:tc>
                  <a:txBody>
                    <a:bodyPr/>
                    <a:lstStyle/>
                    <a:p>
                      <a:pPr algn="l">
                        <a:spcAft>
                          <a:spcPts val="0"/>
                        </a:spcAft>
                      </a:pPr>
                      <a:r>
                        <a:rPr lang="it-IT" sz="1500" dirty="0" smtClean="0">
                          <a:solidFill>
                            <a:srgbClr val="000000"/>
                          </a:solidFill>
                          <a:effectLst/>
                          <a:latin typeface="Arial" panose="020B0604020202020204" pitchFamily="34" charset="0"/>
                          <a:ea typeface="Calibri"/>
                          <a:cs typeface="Arial" panose="020B0604020202020204" pitchFamily="34" charset="0"/>
                        </a:rPr>
                        <a:t> </a:t>
                      </a:r>
                      <a:endParaRPr lang="it-IT" sz="1500" dirty="0">
                        <a:solidFill>
                          <a:srgbClr val="000000"/>
                        </a:solidFill>
                        <a:effectLst/>
                        <a:latin typeface="Arial" panose="020B0604020202020204" pitchFamily="34" charset="0"/>
                        <a:ea typeface="Calibri"/>
                        <a:cs typeface="Arial" panose="020B0604020202020204" pitchFamily="34" charset="0"/>
                      </a:endParaRPr>
                    </a:p>
                  </a:txBody>
                  <a:tcPr marL="40149" marR="40149" marT="0" marB="0"/>
                </a:tc>
                <a:tc>
                  <a:txBody>
                    <a:bodyPr/>
                    <a:lstStyle/>
                    <a:p>
                      <a:pPr>
                        <a:spcAft>
                          <a:spcPts val="0"/>
                        </a:spcAft>
                      </a:pPr>
                      <a:r>
                        <a:rPr lang="it-IT" sz="1500" b="1" dirty="0">
                          <a:solidFill>
                            <a:srgbClr val="000000"/>
                          </a:solidFill>
                          <a:effectLst/>
                          <a:latin typeface="Arial" panose="020B0604020202020204" pitchFamily="34" charset="0"/>
                          <a:ea typeface="Calibri"/>
                          <a:cs typeface="Arial" panose="020B0604020202020204" pitchFamily="34" charset="0"/>
                        </a:rPr>
                        <a:t>€ </a:t>
                      </a:r>
                      <a:r>
                        <a:rPr lang="it-IT" sz="1500" b="1" dirty="0" smtClean="0">
                          <a:solidFill>
                            <a:srgbClr val="000000"/>
                          </a:solidFill>
                          <a:effectLst/>
                          <a:latin typeface="Arial" panose="020B0604020202020204" pitchFamily="34" charset="0"/>
                          <a:ea typeface="Calibri"/>
                          <a:cs typeface="Arial" panose="020B0604020202020204" pitchFamily="34" charset="0"/>
                        </a:rPr>
                        <a:t> 480.000,00</a:t>
                      </a:r>
                      <a:endParaRPr lang="it-IT" sz="1500" b="1" dirty="0">
                        <a:solidFill>
                          <a:srgbClr val="000000"/>
                        </a:solidFill>
                        <a:effectLst/>
                        <a:latin typeface="Arial" panose="020B0604020202020204" pitchFamily="34" charset="0"/>
                        <a:ea typeface="Calibri"/>
                        <a:cs typeface="Arial" panose="020B0604020202020204" pitchFamily="34" charset="0"/>
                      </a:endParaRPr>
                    </a:p>
                  </a:txBody>
                  <a:tcPr marL="40149" marR="40149" marT="0" marB="0" anchor="ctr"/>
                </a:tc>
              </a:tr>
            </a:tbl>
          </a:graphicData>
        </a:graphic>
      </p:graphicFrame>
      <p:grpSp>
        <p:nvGrpSpPr>
          <p:cNvPr id="20" name="Gruppo 19"/>
          <p:cNvGrpSpPr/>
          <p:nvPr/>
        </p:nvGrpSpPr>
        <p:grpSpPr>
          <a:xfrm>
            <a:off x="480731" y="180000"/>
            <a:ext cx="8595532" cy="389125"/>
            <a:chOff x="480731" y="180000"/>
            <a:chExt cx="8595532" cy="389125"/>
          </a:xfrm>
        </p:grpSpPr>
        <p:pic>
          <p:nvPicPr>
            <p:cNvPr id="21" name="Immagine 20" descr="59994_logoregionefvg.jpg"/>
            <p:cNvPicPr>
              <a:picLocks noChangeAspect="1"/>
            </p:cNvPicPr>
            <p:nvPr/>
          </p:nvPicPr>
          <p:blipFill>
            <a:blip r:embed="rId9" cstate="print"/>
            <a:stretch>
              <a:fillRect/>
            </a:stretch>
          </p:blipFill>
          <p:spPr>
            <a:xfrm>
              <a:off x="480731" y="180000"/>
              <a:ext cx="1800000" cy="389125"/>
            </a:xfrm>
            <a:prstGeom prst="rect">
              <a:avLst/>
            </a:prstGeom>
          </p:spPr>
        </p:pic>
        <p:sp>
          <p:nvSpPr>
            <p:cNvPr id="22" name="Rettangolo 21"/>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358066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900000"/>
            <a:ext cx="3976687" cy="1309800"/>
          </a:xfrm>
        </p:spPr>
        <p:txBody>
          <a:bodyPr rtlCol="0">
            <a:noAutofit/>
          </a:bodyPr>
          <a:lstStyle/>
          <a:p>
            <a:r>
              <a:rPr lang="it-IT" b="1" dirty="0" smtClean="0">
                <a:solidFill>
                  <a:srgbClr val="0D00C7"/>
                </a:solidFill>
                <a:latin typeface="DecimaWE Rg" panose="02000000000000000000" pitchFamily="2" charset="0"/>
              </a:rPr>
              <a:t>BENI CULTURALI  </a:t>
            </a:r>
            <a:r>
              <a:rPr lang="it-IT" b="1" dirty="0" smtClean="0">
                <a:solidFill>
                  <a:srgbClr val="000000"/>
                </a:solidFill>
                <a:latin typeface="DecimaWE Rg" panose="02000000000000000000" pitchFamily="2" charset="0"/>
              </a:rPr>
              <a:t/>
            </a:r>
            <a:br>
              <a:rPr lang="it-IT" b="1" dirty="0" smtClean="0">
                <a:solidFill>
                  <a:srgbClr val="000000"/>
                </a:solidFill>
                <a:latin typeface="DecimaWE Rg" panose="02000000000000000000" pitchFamily="2" charset="0"/>
              </a:rPr>
            </a:br>
            <a:r>
              <a:rPr lang="it-IT" b="1" dirty="0" smtClean="0">
                <a:solidFill>
                  <a:srgbClr val="000000"/>
                </a:solidFill>
                <a:latin typeface="DecimaWE Rg" panose="02000000000000000000" pitchFamily="2" charset="0"/>
              </a:rPr>
              <a:t>&gt; musei  privati finanziati fino al 2017</a:t>
            </a:r>
            <a:endParaRPr lang="en-US" b="1" i="1" dirty="0">
              <a:solidFill>
                <a:srgbClr val="000000"/>
              </a:solidFill>
              <a:latin typeface="DecimaWE Rg" panose="02000000000000000000" pitchFamily="2" charset="0"/>
            </a:endParaRPr>
          </a:p>
        </p:txBody>
      </p:sp>
      <p:graphicFrame>
        <p:nvGraphicFramePr>
          <p:cNvPr id="4" name="Tabella 3"/>
          <p:cNvGraphicFramePr>
            <a:graphicFrameLocks noGrp="1"/>
          </p:cNvGraphicFramePr>
          <p:nvPr>
            <p:extLst>
              <p:ext uri="{D42A27DB-BD31-4B8C-83A1-F6EECF244321}">
                <p14:modId xmlns:p14="http://schemas.microsoft.com/office/powerpoint/2010/main" val="3553142942"/>
              </p:ext>
            </p:extLst>
          </p:nvPr>
        </p:nvGraphicFramePr>
        <p:xfrm>
          <a:off x="4849205" y="1160312"/>
          <a:ext cx="3883105" cy="4252808"/>
        </p:xfrm>
        <a:graphic>
          <a:graphicData uri="http://schemas.openxmlformats.org/drawingml/2006/table">
            <a:tbl>
              <a:tblPr firstRow="1" firstCol="1" bandRow="1">
                <a:tableStyleId>{5C22544A-7EE6-4342-B048-85BDC9FD1C3A}</a:tableStyleId>
              </a:tblPr>
              <a:tblGrid>
                <a:gridCol w="1941242"/>
                <a:gridCol w="1941863"/>
              </a:tblGrid>
              <a:tr h="1662803">
                <a:tc>
                  <a:txBody>
                    <a:bodyPr/>
                    <a:lstStyle/>
                    <a:p>
                      <a:pPr algn="r">
                        <a:spcAft>
                          <a:spcPts val="0"/>
                        </a:spcAft>
                      </a:pPr>
                      <a:r>
                        <a:rPr lang="it-IT" sz="1400" dirty="0">
                          <a:effectLst/>
                          <a:latin typeface="Arial" panose="020B0604020202020204" pitchFamily="34" charset="0"/>
                          <a:cs typeface="Arial" panose="020B0604020202020204" pitchFamily="34" charset="0"/>
                        </a:rPr>
                        <a:t>Museo Diocesano e Gallerie del Tiepolo </a:t>
                      </a:r>
                      <a:endParaRPr lang="it-IT" sz="1400" dirty="0">
                        <a:solidFill>
                          <a:srgbClr val="000000"/>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algn="r">
                        <a:spcAft>
                          <a:spcPts val="0"/>
                        </a:spcAft>
                      </a:pPr>
                      <a:r>
                        <a:rPr lang="it-IT" sz="1400" b="1" dirty="0">
                          <a:solidFill>
                            <a:schemeClr val="tx1"/>
                          </a:solidFill>
                          <a:effectLst/>
                          <a:latin typeface="Arial" panose="020B0604020202020204" pitchFamily="34" charset="0"/>
                          <a:cs typeface="Arial" panose="020B0604020202020204" pitchFamily="34" charset="0"/>
                        </a:rPr>
                        <a:t>€ 37.000 </a:t>
                      </a:r>
                      <a:endParaRPr lang="it-IT" sz="1400" b="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solidFill>
                      <a:schemeClr val="bg1">
                        <a:lumMod val="85000"/>
                      </a:schemeClr>
                    </a:solidFill>
                  </a:tcPr>
                </a:tc>
              </a:tr>
              <a:tr h="1314780">
                <a:tc>
                  <a:txBody>
                    <a:bodyPr/>
                    <a:lstStyle/>
                    <a:p>
                      <a:pPr algn="r">
                        <a:spcAft>
                          <a:spcPts val="0"/>
                        </a:spcAft>
                      </a:pPr>
                      <a:r>
                        <a:rPr lang="it-IT" sz="1400">
                          <a:effectLst/>
                          <a:latin typeface="Arial" panose="020B0604020202020204" pitchFamily="34" charset="0"/>
                          <a:cs typeface="Arial" panose="020B0604020202020204" pitchFamily="34" charset="0"/>
                        </a:rPr>
                        <a:t>Museo Carnico delle Arti Popolari “Michele Gortani” </a:t>
                      </a:r>
                      <a:endParaRPr lang="it-IT" sz="1400">
                        <a:solidFill>
                          <a:srgbClr val="000000"/>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algn="r">
                        <a:spcAft>
                          <a:spcPts val="0"/>
                        </a:spcAft>
                      </a:pPr>
                      <a:r>
                        <a:rPr lang="it-IT" sz="1400" b="1" dirty="0">
                          <a:solidFill>
                            <a:schemeClr val="tx1"/>
                          </a:solidFill>
                          <a:effectLst/>
                          <a:latin typeface="Arial" panose="020B0604020202020204" pitchFamily="34" charset="0"/>
                          <a:cs typeface="Arial" panose="020B0604020202020204" pitchFamily="34" charset="0"/>
                        </a:rPr>
                        <a:t>€ 37.000 </a:t>
                      </a:r>
                      <a:endParaRPr lang="it-IT" sz="1400" b="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tc>
              </a:tr>
              <a:tr h="1275225">
                <a:tc>
                  <a:txBody>
                    <a:bodyPr/>
                    <a:lstStyle/>
                    <a:p>
                      <a:pPr algn="r">
                        <a:spcAft>
                          <a:spcPts val="0"/>
                        </a:spcAft>
                      </a:pPr>
                      <a:r>
                        <a:rPr lang="it-IT" sz="1400">
                          <a:effectLst/>
                          <a:latin typeface="Arial" panose="020B0604020202020204" pitchFamily="34" charset="0"/>
                          <a:cs typeface="Arial" panose="020B0604020202020204" pitchFamily="34" charset="0"/>
                        </a:rPr>
                        <a:t>Museo della Comunità Ebraica di Trieste “Carlo e Vera Wagner” </a:t>
                      </a:r>
                      <a:endParaRPr lang="it-IT" sz="1400">
                        <a:solidFill>
                          <a:srgbClr val="000000"/>
                        </a:solidFill>
                        <a:effectLst/>
                        <a:latin typeface="Arial" panose="020B0604020202020204" pitchFamily="34" charset="0"/>
                        <a:ea typeface="Calibri"/>
                        <a:cs typeface="Arial" panose="020B0604020202020204" pitchFamily="34" charset="0"/>
                      </a:endParaRPr>
                    </a:p>
                  </a:txBody>
                  <a:tcPr marL="51435" marR="51435" marT="0" marB="0"/>
                </a:tc>
                <a:tc>
                  <a:txBody>
                    <a:bodyPr/>
                    <a:lstStyle/>
                    <a:p>
                      <a:pPr algn="r">
                        <a:spcAft>
                          <a:spcPts val="0"/>
                        </a:spcAft>
                      </a:pPr>
                      <a:r>
                        <a:rPr lang="it-IT" sz="1400" b="1" dirty="0">
                          <a:solidFill>
                            <a:schemeClr val="tx1"/>
                          </a:solidFill>
                          <a:effectLst/>
                          <a:latin typeface="Arial" panose="020B0604020202020204" pitchFamily="34" charset="0"/>
                          <a:cs typeface="Arial" panose="020B0604020202020204" pitchFamily="34" charset="0"/>
                        </a:rPr>
                        <a:t>€ 28.000 </a:t>
                      </a:r>
                      <a:endParaRPr lang="it-IT" sz="1400" b="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tc>
              </a:tr>
            </a:tbl>
          </a:graphicData>
        </a:graphic>
      </p:graphicFrame>
      <p:sp>
        <p:nvSpPr>
          <p:cNvPr id="8" name="Rettangolo 7"/>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2" name="Gruppo 11"/>
          <p:cNvGrpSpPr/>
          <p:nvPr/>
        </p:nvGrpSpPr>
        <p:grpSpPr>
          <a:xfrm>
            <a:off x="0" y="5778000"/>
            <a:ext cx="9144000" cy="1080000"/>
            <a:chOff x="0" y="5778000"/>
            <a:chExt cx="9144000" cy="1080000"/>
          </a:xfrm>
        </p:grpSpPr>
        <p:pic>
          <p:nvPicPr>
            <p:cNvPr id="14" name="Picture 8" descr="C:\Users\148129\Desktop\miram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6597" y="5778000"/>
              <a:ext cx="156740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14" descr="mistirs paularo.jpg"/>
            <p:cNvPicPr>
              <a:picLocks noChangeAspect="1"/>
            </p:cNvPicPr>
            <p:nvPr/>
          </p:nvPicPr>
          <p:blipFill>
            <a:blip r:embed="rId3" cstate="print"/>
            <a:stretch>
              <a:fillRect/>
            </a:stretch>
          </p:blipFill>
          <p:spPr>
            <a:xfrm>
              <a:off x="999979" y="5778000"/>
              <a:ext cx="3262191" cy="1080000"/>
            </a:xfrm>
            <a:prstGeom prst="rect">
              <a:avLst/>
            </a:prstGeom>
          </p:spPr>
        </p:pic>
        <p:pic>
          <p:nvPicPr>
            <p:cNvPr id="16" name="Picture 2" descr="C:\Users\148129\Desktop\NEWSLETTER\form_165x140\cultura\arcidioc_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78000"/>
              <a:ext cx="12728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148129\Desktop\NEWSLETTER\form_165x140\cultura\revoltella_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5815" y="5778000"/>
              <a:ext cx="12728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Immagine 17" descr="img_paragrafo_palmanova.jpg"/>
            <p:cNvPicPr>
              <a:picLocks noChangeAspect="1"/>
            </p:cNvPicPr>
            <p:nvPr/>
          </p:nvPicPr>
          <p:blipFill>
            <a:blip r:embed="rId6" cstate="print"/>
            <a:stretch>
              <a:fillRect/>
            </a:stretch>
          </p:blipFill>
          <p:spPr>
            <a:xfrm>
              <a:off x="3472805" y="5778000"/>
              <a:ext cx="1618229" cy="1080000"/>
            </a:xfrm>
            <a:prstGeom prst="rect">
              <a:avLst/>
            </a:prstGeom>
          </p:spPr>
        </p:pic>
        <p:pic>
          <p:nvPicPr>
            <p:cNvPr id="19" name="Immagine 18" descr="tempietto.jpg"/>
            <p:cNvPicPr>
              <a:picLocks noChangeAspect="1"/>
            </p:cNvPicPr>
            <p:nvPr/>
          </p:nvPicPr>
          <p:blipFill>
            <a:blip r:embed="rId7" cstate="print"/>
            <a:stretch>
              <a:fillRect/>
            </a:stretch>
          </p:blipFill>
          <p:spPr>
            <a:xfrm>
              <a:off x="5021364" y="5778000"/>
              <a:ext cx="1514852" cy="1080000"/>
            </a:xfrm>
            <a:prstGeom prst="rect">
              <a:avLst/>
            </a:prstGeom>
          </p:spPr>
        </p:pic>
      </p:grpSp>
      <p:sp>
        <p:nvSpPr>
          <p:cNvPr id="5" name="Rettangolo 4"/>
          <p:cNvSpPr/>
          <p:nvPr/>
        </p:nvSpPr>
        <p:spPr>
          <a:xfrm>
            <a:off x="493713" y="2340000"/>
            <a:ext cx="4112154" cy="2392867"/>
          </a:xfrm>
          <a:prstGeom prst="rect">
            <a:avLst/>
          </a:prstGeom>
        </p:spPr>
        <p:txBody>
          <a:bodyPr wrap="square">
            <a:noAutofit/>
          </a:bodyPr>
          <a:lstStyle/>
          <a:p>
            <a:pPr>
              <a:spcBef>
                <a:spcPts val="600"/>
              </a:spcBef>
            </a:pPr>
            <a:r>
              <a:rPr lang="it-IT" sz="2000" dirty="0">
                <a:solidFill>
                  <a:srgbClr val="000000"/>
                </a:solidFill>
                <a:latin typeface="DecimaWE"/>
                <a:cs typeface="Arial" panose="020B0604020202020204" pitchFamily="34" charset="0"/>
              </a:rPr>
              <a:t>TOTALE CONTRIBUTI  </a:t>
            </a:r>
          </a:p>
          <a:p>
            <a:pPr>
              <a:spcBef>
                <a:spcPts val="600"/>
              </a:spcBef>
            </a:pPr>
            <a:r>
              <a:rPr lang="it-IT" sz="2000" dirty="0" smtClean="0">
                <a:solidFill>
                  <a:srgbClr val="000000"/>
                </a:solidFill>
                <a:latin typeface="DecimaWE"/>
                <a:cs typeface="Arial" panose="020B0604020202020204" pitchFamily="34" charset="0"/>
              </a:rPr>
              <a:t>MUSEI  PRIVATI  € 102.000,00</a:t>
            </a:r>
          </a:p>
          <a:p>
            <a:pPr>
              <a:spcBef>
                <a:spcPts val="600"/>
              </a:spcBef>
            </a:pPr>
            <a:r>
              <a:rPr lang="it-IT" sz="2000" dirty="0" smtClean="0">
                <a:solidFill>
                  <a:srgbClr val="000000"/>
                </a:solidFill>
                <a:latin typeface="DecimaWE"/>
                <a:cs typeface="Arial" panose="020B0604020202020204" pitchFamily="34" charset="0"/>
              </a:rPr>
              <a:t>NEL 2018 SARANNO SOSTENUTI CON MAGGIORI RISORSE ATTRAVERSO CONVENZIONI CON ERPAC, </a:t>
            </a:r>
          </a:p>
          <a:p>
            <a:pPr>
              <a:spcBef>
                <a:spcPts val="600"/>
              </a:spcBef>
            </a:pPr>
            <a:r>
              <a:rPr lang="it-IT" sz="2000" dirty="0" smtClean="0">
                <a:solidFill>
                  <a:srgbClr val="000000"/>
                </a:solidFill>
                <a:latin typeface="DecimaWE"/>
                <a:cs typeface="Arial" panose="020B0604020202020204" pitchFamily="34" charset="0"/>
              </a:rPr>
              <a:t>SI AGGIUNGERA’ TIERE MOTUS A VENZONE</a:t>
            </a:r>
            <a:endParaRPr lang="it-IT" sz="2000" dirty="0">
              <a:solidFill>
                <a:srgbClr val="000000"/>
              </a:solidFill>
              <a:latin typeface="DecimaWE"/>
              <a:cs typeface="Arial" panose="020B0604020202020204" pitchFamily="34" charset="0"/>
            </a:endParaRPr>
          </a:p>
        </p:txBody>
      </p:sp>
      <p:grpSp>
        <p:nvGrpSpPr>
          <p:cNvPr id="22" name="Gruppo 21"/>
          <p:cNvGrpSpPr/>
          <p:nvPr/>
        </p:nvGrpSpPr>
        <p:grpSpPr>
          <a:xfrm>
            <a:off x="480731" y="180000"/>
            <a:ext cx="8595532" cy="389125"/>
            <a:chOff x="480731" y="180000"/>
            <a:chExt cx="8595532" cy="389125"/>
          </a:xfrm>
        </p:grpSpPr>
        <p:pic>
          <p:nvPicPr>
            <p:cNvPr id="23" name="Immagine 22" descr="59994_logoregionefvg.jpg"/>
            <p:cNvPicPr>
              <a:picLocks noChangeAspect="1"/>
            </p:cNvPicPr>
            <p:nvPr/>
          </p:nvPicPr>
          <p:blipFill>
            <a:blip r:embed="rId8" cstate="print"/>
            <a:stretch>
              <a:fillRect/>
            </a:stretch>
          </p:blipFill>
          <p:spPr>
            <a:xfrm>
              <a:off x="480731" y="180000"/>
              <a:ext cx="1800000" cy="389125"/>
            </a:xfrm>
            <a:prstGeom prst="rect">
              <a:avLst/>
            </a:prstGeom>
          </p:spPr>
        </p:pic>
        <p:sp>
          <p:nvSpPr>
            <p:cNvPr id="24" name="Rettangolo 23"/>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306814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93713" y="900000"/>
            <a:ext cx="8049154" cy="523220"/>
          </a:xfrm>
          <a:prstGeom prst="rect">
            <a:avLst/>
          </a:prstGeom>
        </p:spPr>
        <p:txBody>
          <a:bodyPr wrap="square">
            <a:spAutoFit/>
          </a:bodyPr>
          <a:lstStyle/>
          <a:p>
            <a:r>
              <a:rPr lang="it-IT" sz="2800" b="1" dirty="0" smtClean="0">
                <a:solidFill>
                  <a:srgbClr val="000000"/>
                </a:solidFill>
                <a:latin typeface="DecimaWE Rg" panose="02000000000000000000" pitchFamily="2" charset="0"/>
              </a:rPr>
              <a:t>LINGUE MINORITARIE - </a:t>
            </a:r>
            <a:r>
              <a:rPr lang="it-IT" sz="2800" b="1" dirty="0" smtClean="0">
                <a:solidFill>
                  <a:srgbClr val="0D00C7"/>
                </a:solidFill>
                <a:latin typeface="DecimaWE Rg" panose="02000000000000000000" pitchFamily="2" charset="0"/>
              </a:rPr>
              <a:t>FRIULANO</a:t>
            </a:r>
            <a:endParaRPr lang="it-IT" sz="2800" dirty="0">
              <a:solidFill>
                <a:srgbClr val="0D00C7"/>
              </a:solidFill>
            </a:endParaRPr>
          </a:p>
        </p:txBody>
      </p:sp>
      <p:sp>
        <p:nvSpPr>
          <p:cNvPr id="3" name="Rettangolo 2"/>
          <p:cNvSpPr/>
          <p:nvPr/>
        </p:nvSpPr>
        <p:spPr>
          <a:xfrm>
            <a:off x="493713" y="1800000"/>
            <a:ext cx="8167687" cy="3821640"/>
          </a:xfrm>
          <a:prstGeom prst="rect">
            <a:avLst/>
          </a:prstGeom>
          <a:noFill/>
        </p:spPr>
        <p:txBody>
          <a:bodyPr wrap="square">
            <a:noAutofit/>
          </a:bodyPr>
          <a:lstStyle/>
          <a:p>
            <a:r>
              <a:rPr lang="it-IT" b="1" dirty="0">
                <a:solidFill>
                  <a:srgbClr val="0D00C7"/>
                </a:solidFill>
                <a:latin typeface="DecimaWE Rg" panose="02000000000000000000" pitchFamily="2" charset="0"/>
              </a:rPr>
              <a:t>_</a:t>
            </a:r>
            <a:r>
              <a:rPr lang="it-IT" b="1" dirty="0" smtClean="0">
                <a:solidFill>
                  <a:srgbClr val="0D00C7"/>
                </a:solidFill>
                <a:latin typeface="DecimaWE Rg" panose="02000000000000000000" pitchFamily="2" charset="0"/>
              </a:rPr>
              <a:t> PREDISPOSTO IL PRIMO PIANO TRIENNALE DI POLITICA LINGUISTICA</a:t>
            </a:r>
          </a:p>
          <a:p>
            <a:r>
              <a:rPr lang="it-IT" dirty="0">
                <a:solidFill>
                  <a:srgbClr val="000000"/>
                </a:solidFill>
                <a:latin typeface="DecimaWE Rg" panose="02000000000000000000" pitchFamily="2" charset="0"/>
              </a:rPr>
              <a:t>_</a:t>
            </a:r>
            <a:r>
              <a:rPr lang="it-IT" b="1" dirty="0" smtClean="0">
                <a:solidFill>
                  <a:srgbClr val="000000"/>
                </a:solidFill>
                <a:latin typeface="DecimaWE Rg" panose="02000000000000000000" pitchFamily="2" charset="0"/>
              </a:rPr>
              <a:t> </a:t>
            </a:r>
            <a:r>
              <a:rPr lang="it-IT" dirty="0" smtClean="0">
                <a:solidFill>
                  <a:srgbClr val="000000"/>
                </a:solidFill>
                <a:latin typeface="DecimaWE Rg" panose="02000000000000000000" pitchFamily="2" charset="0"/>
              </a:rPr>
              <a:t>acquisito e promosso il </a:t>
            </a:r>
            <a:r>
              <a:rPr lang="it-IT" b="1" dirty="0" smtClean="0">
                <a:solidFill>
                  <a:srgbClr val="000000"/>
                </a:solidFill>
                <a:latin typeface="DecimaWE Rg" panose="02000000000000000000" pitchFamily="2" charset="0"/>
              </a:rPr>
              <a:t>SOFTWARE </a:t>
            </a:r>
            <a:r>
              <a:rPr lang="it-IT" dirty="0" smtClean="0">
                <a:solidFill>
                  <a:srgbClr val="000000"/>
                </a:solidFill>
                <a:latin typeface="DecimaWE Rg" panose="02000000000000000000" pitchFamily="2" charset="0"/>
              </a:rPr>
              <a:t>di supporto alle traduzioni</a:t>
            </a:r>
          </a:p>
          <a:p>
            <a:r>
              <a:rPr lang="it-IT" dirty="0" smtClean="0">
                <a:solidFill>
                  <a:srgbClr val="000000"/>
                </a:solidFill>
                <a:latin typeface="DecimaWE Rg" panose="02000000000000000000" pitchFamily="2" charset="0"/>
              </a:rPr>
              <a:t>_ incrementate le </a:t>
            </a:r>
            <a:r>
              <a:rPr lang="it-IT" b="1" dirty="0" smtClean="0">
                <a:solidFill>
                  <a:srgbClr val="000000"/>
                </a:solidFill>
                <a:latin typeface="DecimaWE Rg" panose="02000000000000000000" pitchFamily="2" charset="0"/>
              </a:rPr>
              <a:t>COMPETENZE</a:t>
            </a:r>
            <a:r>
              <a:rPr lang="it-IT" dirty="0" smtClean="0">
                <a:solidFill>
                  <a:srgbClr val="000000"/>
                </a:solidFill>
                <a:latin typeface="DecimaWE Rg" panose="02000000000000000000" pitchFamily="2" charset="0"/>
              </a:rPr>
              <a:t> e le risorse all’</a:t>
            </a:r>
            <a:r>
              <a:rPr lang="it-IT" b="1" dirty="0" smtClean="0">
                <a:solidFill>
                  <a:srgbClr val="000000"/>
                </a:solidFill>
                <a:latin typeface="DecimaWE Rg" panose="02000000000000000000" pitchFamily="2" charset="0"/>
              </a:rPr>
              <a:t>ARLEF</a:t>
            </a:r>
            <a:r>
              <a:rPr lang="it-IT" dirty="0" smtClean="0">
                <a:solidFill>
                  <a:srgbClr val="000000"/>
                </a:solidFill>
                <a:latin typeface="DecimaWE Rg" panose="02000000000000000000" pitchFamily="2" charset="0"/>
              </a:rPr>
              <a:t> (</a:t>
            </a:r>
            <a:r>
              <a:rPr lang="it-IT" b="1" dirty="0" smtClean="0">
                <a:solidFill>
                  <a:srgbClr val="000000"/>
                </a:solidFill>
                <a:latin typeface="DecimaWE Rg" panose="02000000000000000000" pitchFamily="2" charset="0"/>
              </a:rPr>
              <a:t>da 400.000 a 1.235.000 €</a:t>
            </a:r>
            <a:r>
              <a:rPr lang="it-IT" dirty="0" smtClean="0">
                <a:solidFill>
                  <a:srgbClr val="000000"/>
                </a:solidFill>
                <a:latin typeface="DecimaWE Rg" panose="02000000000000000000" pitchFamily="2" charset="0"/>
              </a:rPr>
              <a:t>)</a:t>
            </a:r>
          </a:p>
          <a:p>
            <a:r>
              <a:rPr lang="it-IT" dirty="0" smtClean="0">
                <a:solidFill>
                  <a:srgbClr val="000000"/>
                </a:solidFill>
                <a:latin typeface="DecimaWE Rg" panose="02000000000000000000" pitchFamily="2" charset="0"/>
              </a:rPr>
              <a:t>_ incrementate le risorse alla </a:t>
            </a:r>
            <a:r>
              <a:rPr lang="it-IT" b="1" dirty="0" smtClean="0">
                <a:solidFill>
                  <a:srgbClr val="000000"/>
                </a:solidFill>
                <a:latin typeface="DecimaWE Rg" panose="02000000000000000000" pitchFamily="2" charset="0"/>
              </a:rPr>
              <a:t>FILOLOGICA FRIULANA </a:t>
            </a:r>
            <a:r>
              <a:rPr lang="it-IT" dirty="0" smtClean="0">
                <a:solidFill>
                  <a:srgbClr val="000000"/>
                </a:solidFill>
                <a:latin typeface="DecimaWE Rg" panose="02000000000000000000" pitchFamily="2" charset="0"/>
              </a:rPr>
              <a:t>(</a:t>
            </a:r>
            <a:r>
              <a:rPr lang="it-IT" b="1" dirty="0" smtClean="0">
                <a:solidFill>
                  <a:srgbClr val="000000"/>
                </a:solidFill>
                <a:latin typeface="DecimaWE Rg" panose="02000000000000000000" pitchFamily="2" charset="0"/>
              </a:rPr>
              <a:t>da 150.000 </a:t>
            </a:r>
            <a:r>
              <a:rPr lang="it-IT" b="1" dirty="0" smtClean="0">
                <a:solidFill>
                  <a:srgbClr val="000000"/>
                </a:solidFill>
                <a:latin typeface="DecimaWE Rg" panose="02000000000000000000" pitchFamily="2" charset="0"/>
              </a:rPr>
              <a:t>a 320.000 €</a:t>
            </a:r>
            <a:r>
              <a:rPr lang="it-IT" dirty="0" smtClean="0">
                <a:solidFill>
                  <a:srgbClr val="000000"/>
                </a:solidFill>
                <a:latin typeface="DecimaWE Rg" panose="02000000000000000000" pitchFamily="2" charset="0"/>
              </a:rPr>
              <a:t>)</a:t>
            </a:r>
          </a:p>
          <a:p>
            <a:r>
              <a:rPr lang="it-IT" dirty="0" smtClean="0">
                <a:solidFill>
                  <a:srgbClr val="000000"/>
                </a:solidFill>
                <a:latin typeface="DecimaWE Rg" panose="02000000000000000000" pitchFamily="2" charset="0"/>
              </a:rPr>
              <a:t>_ incrementate le risorse a </a:t>
            </a:r>
            <a:r>
              <a:rPr lang="it-IT" b="1" dirty="0" smtClean="0">
                <a:solidFill>
                  <a:srgbClr val="000000"/>
                </a:solidFill>
                <a:latin typeface="DecimaWE Rg" panose="02000000000000000000" pitchFamily="2" charset="0"/>
              </a:rPr>
              <a:t>RADIO ONDE FURLANE </a:t>
            </a:r>
            <a:r>
              <a:rPr lang="it-IT" dirty="0" smtClean="0">
                <a:solidFill>
                  <a:srgbClr val="000000"/>
                </a:solidFill>
                <a:latin typeface="DecimaWE Rg" panose="02000000000000000000" pitchFamily="2" charset="0"/>
              </a:rPr>
              <a:t>(</a:t>
            </a:r>
            <a:r>
              <a:rPr lang="it-IT" b="1" dirty="0" smtClean="0">
                <a:solidFill>
                  <a:srgbClr val="000000"/>
                </a:solidFill>
                <a:latin typeface="DecimaWE Rg" panose="02000000000000000000" pitchFamily="2" charset="0"/>
              </a:rPr>
              <a:t>da 50.000 a 160.000 €</a:t>
            </a:r>
            <a:r>
              <a:rPr lang="it-IT" dirty="0" smtClean="0">
                <a:solidFill>
                  <a:srgbClr val="000000"/>
                </a:solidFill>
                <a:latin typeface="DecimaWE Rg" panose="02000000000000000000" pitchFamily="2" charset="0"/>
              </a:rPr>
              <a:t>)</a:t>
            </a:r>
          </a:p>
          <a:p>
            <a:r>
              <a:rPr lang="it-IT" dirty="0" smtClean="0">
                <a:solidFill>
                  <a:srgbClr val="000000"/>
                </a:solidFill>
                <a:latin typeface="DecimaWE Rg" panose="02000000000000000000" pitchFamily="2" charset="0"/>
              </a:rPr>
              <a:t>_ ripristinate le risorse per gli </a:t>
            </a:r>
            <a:r>
              <a:rPr lang="it-IT" b="1" dirty="0" smtClean="0">
                <a:solidFill>
                  <a:srgbClr val="000000"/>
                </a:solidFill>
                <a:latin typeface="DecimaWE Rg" panose="02000000000000000000" pitchFamily="2" charset="0"/>
              </a:rPr>
              <a:t>ENTI MINORI </a:t>
            </a:r>
            <a:r>
              <a:rPr lang="it-IT" dirty="0" smtClean="0">
                <a:solidFill>
                  <a:srgbClr val="000000"/>
                </a:solidFill>
                <a:latin typeface="DecimaWE Rg" panose="02000000000000000000" pitchFamily="2" charset="0"/>
              </a:rPr>
              <a:t>(</a:t>
            </a:r>
            <a:r>
              <a:rPr lang="it-IT" b="1" dirty="0" smtClean="0">
                <a:solidFill>
                  <a:srgbClr val="000000"/>
                </a:solidFill>
                <a:latin typeface="DecimaWE Rg" panose="02000000000000000000" pitchFamily="2" charset="0"/>
              </a:rPr>
              <a:t>da 0 a 190.000 €</a:t>
            </a:r>
            <a:r>
              <a:rPr lang="it-IT" dirty="0" smtClean="0">
                <a:solidFill>
                  <a:srgbClr val="000000"/>
                </a:solidFill>
                <a:latin typeface="DecimaWE Rg" panose="02000000000000000000" pitchFamily="2" charset="0"/>
              </a:rPr>
              <a:t>)</a:t>
            </a:r>
          </a:p>
          <a:p>
            <a:r>
              <a:rPr lang="it-IT" dirty="0" smtClean="0">
                <a:solidFill>
                  <a:srgbClr val="000000"/>
                </a:solidFill>
                <a:latin typeface="DecimaWE Rg" panose="02000000000000000000" pitchFamily="2" charset="0"/>
              </a:rPr>
              <a:t>_ riconosciuta la </a:t>
            </a:r>
            <a:r>
              <a:rPr lang="it-IT" b="1" dirty="0" smtClean="0">
                <a:solidFill>
                  <a:srgbClr val="000000"/>
                </a:solidFill>
                <a:latin typeface="DecimaWE Rg" panose="02000000000000000000" pitchFamily="2" charset="0"/>
              </a:rPr>
              <a:t>Festa della Patria del Friuli</a:t>
            </a:r>
          </a:p>
          <a:p>
            <a:r>
              <a:rPr lang="it-IT" dirty="0" smtClean="0">
                <a:solidFill>
                  <a:srgbClr val="000000"/>
                </a:solidFill>
                <a:latin typeface="DecimaWE Rg" panose="02000000000000000000" pitchFamily="2" charset="0"/>
              </a:rPr>
              <a:t>_ sviluppate attività per l’infanzia, iniziato un percorso di miglioramento della qualità linguistica</a:t>
            </a:r>
          </a:p>
          <a:p>
            <a:r>
              <a:rPr lang="it-IT" dirty="0" smtClean="0">
                <a:solidFill>
                  <a:srgbClr val="000000"/>
                </a:solidFill>
                <a:latin typeface="DecimaWE Rg" panose="02000000000000000000" pitchFamily="2" charset="0"/>
              </a:rPr>
              <a:t>_ svolta l’assemblea di valutazione delle legge sulla minoranza con grandi approfondimenti</a:t>
            </a:r>
            <a:endParaRPr lang="it-IT" b="1" dirty="0" smtClean="0">
              <a:solidFill>
                <a:srgbClr val="000000"/>
              </a:solidFill>
              <a:latin typeface="DecimaWE Rg" panose="02000000000000000000" pitchFamily="2" charset="0"/>
            </a:endParaRPr>
          </a:p>
          <a:p>
            <a:r>
              <a:rPr lang="it-IT" b="1" dirty="0" smtClean="0">
                <a:solidFill>
                  <a:srgbClr val="000000"/>
                </a:solidFill>
                <a:latin typeface="DecimaWE Rg" panose="02000000000000000000" pitchFamily="2" charset="0"/>
              </a:rPr>
              <a:t>_ Il tutto in coerenza con il piano di politica linguistica</a:t>
            </a:r>
          </a:p>
        </p:txBody>
      </p:sp>
      <p:grpSp>
        <p:nvGrpSpPr>
          <p:cNvPr id="4" name="Gruppo 3"/>
          <p:cNvGrpSpPr/>
          <p:nvPr/>
        </p:nvGrpSpPr>
        <p:grpSpPr>
          <a:xfrm>
            <a:off x="0" y="5778000"/>
            <a:ext cx="9144000" cy="1080000"/>
            <a:chOff x="0" y="5778000"/>
            <a:chExt cx="9144000" cy="1080000"/>
          </a:xfrm>
        </p:grpSpPr>
        <p:pic>
          <p:nvPicPr>
            <p:cNvPr id="5" name="Immagine 4" descr="bandiera del friuli.jpg"/>
            <p:cNvPicPr>
              <a:picLocks noChangeAspect="1"/>
            </p:cNvPicPr>
            <p:nvPr/>
          </p:nvPicPr>
          <p:blipFill>
            <a:blip r:embed="rId2" cstate="print"/>
            <a:stretch>
              <a:fillRect/>
            </a:stretch>
          </p:blipFill>
          <p:spPr>
            <a:xfrm>
              <a:off x="7328174" y="5778000"/>
              <a:ext cx="1815826" cy="1080000"/>
            </a:xfrm>
            <a:prstGeom prst="rect">
              <a:avLst/>
            </a:prstGeom>
          </p:spPr>
        </p:pic>
        <p:pic>
          <p:nvPicPr>
            <p:cNvPr id="6" name="Immagine 5" descr="testata_grant_dizionari.jpg"/>
            <p:cNvPicPr>
              <a:picLocks noChangeAspect="1"/>
            </p:cNvPicPr>
            <p:nvPr/>
          </p:nvPicPr>
          <p:blipFill>
            <a:blip r:embed="rId3" cstate="print"/>
            <a:stretch>
              <a:fillRect/>
            </a:stretch>
          </p:blipFill>
          <p:spPr>
            <a:xfrm>
              <a:off x="0" y="5778000"/>
              <a:ext cx="7323667" cy="1080000"/>
            </a:xfrm>
            <a:prstGeom prst="rect">
              <a:avLst/>
            </a:prstGeom>
          </p:spPr>
        </p:pic>
      </p:grpSp>
      <p:sp>
        <p:nvSpPr>
          <p:cNvPr id="9" name="Rettangolo 8"/>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3" name="Gruppo 12"/>
          <p:cNvGrpSpPr/>
          <p:nvPr/>
        </p:nvGrpSpPr>
        <p:grpSpPr>
          <a:xfrm>
            <a:off x="480731" y="180000"/>
            <a:ext cx="8595532" cy="389125"/>
            <a:chOff x="480731" y="180000"/>
            <a:chExt cx="8595532" cy="389125"/>
          </a:xfrm>
        </p:grpSpPr>
        <p:pic>
          <p:nvPicPr>
            <p:cNvPr id="14" name="Immagine 13" descr="59994_logoregionefvg.jpg"/>
            <p:cNvPicPr>
              <a:picLocks noChangeAspect="1"/>
            </p:cNvPicPr>
            <p:nvPr/>
          </p:nvPicPr>
          <p:blipFill>
            <a:blip r:embed="rId4" cstate="print"/>
            <a:stretch>
              <a:fillRect/>
            </a:stretch>
          </p:blipFill>
          <p:spPr>
            <a:xfrm>
              <a:off x="480731" y="180000"/>
              <a:ext cx="1800000" cy="389125"/>
            </a:xfrm>
            <a:prstGeom prst="rect">
              <a:avLst/>
            </a:prstGeom>
          </p:spPr>
        </p:pic>
        <p:sp>
          <p:nvSpPr>
            <p:cNvPr id="15" name="Rettangolo 14"/>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93713" y="900000"/>
            <a:ext cx="8150754" cy="523220"/>
          </a:xfrm>
          <a:prstGeom prst="rect">
            <a:avLst/>
          </a:prstGeom>
        </p:spPr>
        <p:txBody>
          <a:bodyPr wrap="square">
            <a:noAutofit/>
          </a:bodyPr>
          <a:lstStyle/>
          <a:p>
            <a:r>
              <a:rPr lang="it-IT" sz="2800" b="1" dirty="0" smtClean="0">
                <a:solidFill>
                  <a:srgbClr val="000000"/>
                </a:solidFill>
                <a:latin typeface="DecimaWE Rg" panose="02000000000000000000" pitchFamily="2" charset="0"/>
              </a:rPr>
              <a:t>LINGUE MINORITARIE - </a:t>
            </a:r>
            <a:r>
              <a:rPr lang="it-IT" sz="2800" b="1" dirty="0" smtClean="0">
                <a:solidFill>
                  <a:srgbClr val="0D00C7"/>
                </a:solidFill>
                <a:latin typeface="DecimaWE Rg" panose="02000000000000000000" pitchFamily="2" charset="0"/>
              </a:rPr>
              <a:t>SLOVENO</a:t>
            </a:r>
            <a:endParaRPr lang="it-IT" sz="2800" dirty="0">
              <a:solidFill>
                <a:srgbClr val="0D00C7"/>
              </a:solidFill>
            </a:endParaRPr>
          </a:p>
        </p:txBody>
      </p:sp>
      <p:sp>
        <p:nvSpPr>
          <p:cNvPr id="3" name="Rettangolo 2"/>
          <p:cNvSpPr/>
          <p:nvPr/>
        </p:nvSpPr>
        <p:spPr>
          <a:xfrm>
            <a:off x="493713" y="1619999"/>
            <a:ext cx="8142287" cy="4145801"/>
          </a:xfrm>
          <a:prstGeom prst="rect">
            <a:avLst/>
          </a:prstGeom>
          <a:noFill/>
        </p:spPr>
        <p:txBody>
          <a:bodyPr wrap="square">
            <a:noAutofit/>
          </a:bodyPr>
          <a:lstStyle/>
          <a:p>
            <a:r>
              <a:rPr lang="it-IT" b="1" dirty="0" smtClean="0">
                <a:solidFill>
                  <a:srgbClr val="0D00C7"/>
                </a:solidFill>
                <a:latin typeface="DecimaWE Rg" panose="02000000000000000000" pitchFamily="2" charset="0"/>
              </a:rPr>
              <a:t>_ ISTITUITO </a:t>
            </a:r>
            <a:r>
              <a:rPr lang="it-IT" b="1" dirty="0">
                <a:solidFill>
                  <a:srgbClr val="0D00C7"/>
                </a:solidFill>
                <a:latin typeface="DecimaWE Rg" panose="02000000000000000000" pitchFamily="2" charset="0"/>
              </a:rPr>
              <a:t>L’UFFICIO CENTRALE PER LA LINGUA SLOVENA </a:t>
            </a:r>
            <a:endParaRPr lang="it-IT" dirty="0" smtClean="0">
              <a:solidFill>
                <a:srgbClr val="0D00C7"/>
              </a:solidFill>
              <a:latin typeface="DecimaWE Rg" panose="02000000000000000000" pitchFamily="2" charset="0"/>
            </a:endParaRPr>
          </a:p>
          <a:p>
            <a:r>
              <a:rPr lang="it-IT" dirty="0" smtClean="0">
                <a:solidFill>
                  <a:srgbClr val="000000"/>
                </a:solidFill>
                <a:latin typeface="DecimaWE Rg" panose="02000000000000000000" pitchFamily="2" charset="0"/>
              </a:rPr>
              <a:t>_ con l’obiettivo di migliorare e standardizzare la qualità della lingua nella pubblica amministrazione</a:t>
            </a:r>
          </a:p>
          <a:p>
            <a:r>
              <a:rPr lang="it-IT" dirty="0" smtClean="0">
                <a:solidFill>
                  <a:srgbClr val="000000"/>
                </a:solidFill>
                <a:latin typeface="DecimaWE Rg" panose="02000000000000000000" pitchFamily="2" charset="0"/>
              </a:rPr>
              <a:t>_ Incrementati i fondi nazionali da </a:t>
            </a:r>
            <a:r>
              <a:rPr lang="it-IT" b="1" dirty="0" smtClean="0">
                <a:solidFill>
                  <a:srgbClr val="000000"/>
                </a:solidFill>
                <a:latin typeface="DecimaWE Rg" panose="02000000000000000000" pitchFamily="2" charset="0"/>
              </a:rPr>
              <a:t>9.200.000 € a 10.000.000 € annui</a:t>
            </a:r>
          </a:p>
          <a:p>
            <a:r>
              <a:rPr lang="it-IT" dirty="0" smtClean="0">
                <a:solidFill>
                  <a:srgbClr val="000000"/>
                </a:solidFill>
                <a:latin typeface="DecimaWE Rg" panose="02000000000000000000" pitchFamily="2" charset="0"/>
              </a:rPr>
              <a:t>_ Ottenuta la massima flessibilità nell’utilizzo dei fondi statali</a:t>
            </a:r>
          </a:p>
          <a:p>
            <a:r>
              <a:rPr lang="it-IT" dirty="0" smtClean="0">
                <a:solidFill>
                  <a:srgbClr val="000000"/>
                </a:solidFill>
                <a:latin typeface="DecimaWE Rg" panose="02000000000000000000" pitchFamily="2" charset="0"/>
              </a:rPr>
              <a:t>_ Recuperati oltre </a:t>
            </a:r>
            <a:r>
              <a:rPr lang="it-IT" b="1" dirty="0" smtClean="0">
                <a:solidFill>
                  <a:srgbClr val="000000"/>
                </a:solidFill>
                <a:latin typeface="DecimaWE Rg" panose="02000000000000000000" pitchFamily="2" charset="0"/>
              </a:rPr>
              <a:t>8.000.000 €</a:t>
            </a:r>
            <a:r>
              <a:rPr lang="it-IT" dirty="0" smtClean="0">
                <a:solidFill>
                  <a:srgbClr val="000000"/>
                </a:solidFill>
                <a:latin typeface="DecimaWE Rg" panose="02000000000000000000" pitchFamily="2" charset="0"/>
              </a:rPr>
              <a:t> di fondi perenti che sono stati in gran parte </a:t>
            </a:r>
            <a:r>
              <a:rPr lang="it-IT" b="1" dirty="0" smtClean="0">
                <a:solidFill>
                  <a:srgbClr val="000000"/>
                </a:solidFill>
                <a:latin typeface="DecimaWE Rg" panose="02000000000000000000" pitchFamily="2" charset="0"/>
              </a:rPr>
              <a:t>investiti sul patrimonio immobiliare </a:t>
            </a:r>
            <a:r>
              <a:rPr lang="it-IT" dirty="0" smtClean="0">
                <a:solidFill>
                  <a:srgbClr val="000000"/>
                </a:solidFill>
                <a:latin typeface="DecimaWE Rg" panose="02000000000000000000" pitchFamily="2" charset="0"/>
              </a:rPr>
              <a:t>di uso  pubblico</a:t>
            </a:r>
          </a:p>
          <a:p>
            <a:r>
              <a:rPr lang="it-IT" dirty="0" smtClean="0">
                <a:solidFill>
                  <a:srgbClr val="000000"/>
                </a:solidFill>
                <a:latin typeface="DecimaWE Rg" panose="02000000000000000000" pitchFamily="2" charset="0"/>
              </a:rPr>
              <a:t>_ Inserite nuove linee contributive accanto a quelle previste (manutenzione sedi culturali e sportive, bandi per le scuole, nuovi eventi straordinari culturali di presentazione della cultura slovena e di studio ed approfondimento)</a:t>
            </a:r>
          </a:p>
          <a:p>
            <a:r>
              <a:rPr lang="it-IT" dirty="0" smtClean="0">
                <a:solidFill>
                  <a:srgbClr val="000000"/>
                </a:solidFill>
                <a:latin typeface="DecimaWE Rg" panose="02000000000000000000" pitchFamily="2" charset="0"/>
              </a:rPr>
              <a:t>_ Nuove ed efficaci linee di intervento sull’agricoltura nelle aree montane</a:t>
            </a:r>
          </a:p>
          <a:p>
            <a:r>
              <a:rPr lang="it-IT" dirty="0" smtClean="0">
                <a:solidFill>
                  <a:srgbClr val="000000"/>
                </a:solidFill>
                <a:latin typeface="DecimaWE Rg" panose="02000000000000000000" pitchFamily="2" charset="0"/>
              </a:rPr>
              <a:t>_ Apertura della scuola bilingue</a:t>
            </a:r>
            <a:r>
              <a:rPr lang="it-IT" b="1" dirty="0" smtClean="0">
                <a:solidFill>
                  <a:srgbClr val="000000"/>
                </a:solidFill>
                <a:latin typeface="DecimaWE Rg" panose="02000000000000000000" pitchFamily="2" charset="0"/>
              </a:rPr>
              <a:t> </a:t>
            </a:r>
          </a:p>
          <a:p>
            <a:r>
              <a:rPr lang="it-IT" dirty="0" smtClean="0">
                <a:solidFill>
                  <a:srgbClr val="000000"/>
                </a:solidFill>
                <a:latin typeface="DecimaWE Rg" panose="02000000000000000000" pitchFamily="2" charset="0"/>
              </a:rPr>
              <a:t>_ Approvazione di strumenti valutativi per l’assegnazione dei contributi</a:t>
            </a:r>
          </a:p>
          <a:p>
            <a:r>
              <a:rPr lang="it-IT" b="1" dirty="0" smtClean="0">
                <a:solidFill>
                  <a:srgbClr val="000000"/>
                </a:solidFill>
                <a:latin typeface="DecimaWE Rg" panose="02000000000000000000" pitchFamily="2" charset="0"/>
              </a:rPr>
              <a:t>_ </a:t>
            </a:r>
            <a:r>
              <a:rPr lang="it-IT" dirty="0" smtClean="0">
                <a:solidFill>
                  <a:srgbClr val="000000"/>
                </a:solidFill>
                <a:latin typeface="DecimaWE Rg" panose="02000000000000000000" pitchFamily="2" charset="0"/>
              </a:rPr>
              <a:t>Svolta l’assemblea di valutazione delle legge sulla minoranza con vari approfondimenti</a:t>
            </a:r>
          </a:p>
        </p:txBody>
      </p:sp>
      <p:sp>
        <p:nvSpPr>
          <p:cNvPr id="7" name="Rettangolo 6"/>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7" name="Gruppo 16"/>
          <p:cNvGrpSpPr/>
          <p:nvPr/>
        </p:nvGrpSpPr>
        <p:grpSpPr>
          <a:xfrm>
            <a:off x="0" y="5778000"/>
            <a:ext cx="9144000" cy="1080000"/>
            <a:chOff x="0" y="5778000"/>
            <a:chExt cx="9144000" cy="1080000"/>
          </a:xfrm>
        </p:grpSpPr>
        <p:pic>
          <p:nvPicPr>
            <p:cNvPr id="4" name="Immagine 3" descr="France_Prešeren_Theatre,_Bagnoli_della_Rosandra_(Boljunec).jpg"/>
            <p:cNvPicPr>
              <a:picLocks noChangeAspect="1"/>
            </p:cNvPicPr>
            <p:nvPr/>
          </p:nvPicPr>
          <p:blipFill>
            <a:blip r:embed="rId2" cstate="print"/>
            <a:stretch>
              <a:fillRect/>
            </a:stretch>
          </p:blipFill>
          <p:spPr>
            <a:xfrm>
              <a:off x="7567290" y="5778000"/>
              <a:ext cx="1576710" cy="1080000"/>
            </a:xfrm>
            <a:prstGeom prst="rect">
              <a:avLst/>
            </a:prstGeom>
          </p:spPr>
        </p:pic>
        <p:pic>
          <p:nvPicPr>
            <p:cNvPr id="12" name="Immagine 11" descr="France_Prešeren_Theatre,_Bagnoli_della_Rosandra_(Boljunec).jpg"/>
            <p:cNvPicPr>
              <a:picLocks noChangeAspect="1"/>
            </p:cNvPicPr>
            <p:nvPr/>
          </p:nvPicPr>
          <p:blipFill>
            <a:blip r:embed="rId2" cstate="print"/>
            <a:stretch>
              <a:fillRect/>
            </a:stretch>
          </p:blipFill>
          <p:spPr>
            <a:xfrm>
              <a:off x="6053832" y="5778000"/>
              <a:ext cx="1576710" cy="1080000"/>
            </a:xfrm>
            <a:prstGeom prst="rect">
              <a:avLst/>
            </a:prstGeom>
          </p:spPr>
        </p:pic>
        <p:pic>
          <p:nvPicPr>
            <p:cNvPr id="13" name="Immagine 12" descr="France_Prešeren_Theatre,_Bagnoli_della_Rosandra_(Boljunec).jpg"/>
            <p:cNvPicPr>
              <a:picLocks noChangeAspect="1"/>
            </p:cNvPicPr>
            <p:nvPr/>
          </p:nvPicPr>
          <p:blipFill>
            <a:blip r:embed="rId2" cstate="print"/>
            <a:stretch>
              <a:fillRect/>
            </a:stretch>
          </p:blipFill>
          <p:spPr>
            <a:xfrm>
              <a:off x="4540374" y="5778000"/>
              <a:ext cx="1576710" cy="1080000"/>
            </a:xfrm>
            <a:prstGeom prst="rect">
              <a:avLst/>
            </a:prstGeom>
          </p:spPr>
        </p:pic>
        <p:pic>
          <p:nvPicPr>
            <p:cNvPr id="14" name="Immagine 13" descr="France_Prešeren_Theatre,_Bagnoli_della_Rosandra_(Boljunec).jpg"/>
            <p:cNvPicPr>
              <a:picLocks noChangeAspect="1"/>
            </p:cNvPicPr>
            <p:nvPr/>
          </p:nvPicPr>
          <p:blipFill>
            <a:blip r:embed="rId2" cstate="print"/>
            <a:stretch>
              <a:fillRect/>
            </a:stretch>
          </p:blipFill>
          <p:spPr>
            <a:xfrm>
              <a:off x="3026916" y="5778000"/>
              <a:ext cx="1576710" cy="1080000"/>
            </a:xfrm>
            <a:prstGeom prst="rect">
              <a:avLst/>
            </a:prstGeom>
          </p:spPr>
        </p:pic>
        <p:pic>
          <p:nvPicPr>
            <p:cNvPr id="15" name="Immagine 14" descr="France_Prešeren_Theatre,_Bagnoli_della_Rosandra_(Boljunec).jpg"/>
            <p:cNvPicPr>
              <a:picLocks noChangeAspect="1"/>
            </p:cNvPicPr>
            <p:nvPr/>
          </p:nvPicPr>
          <p:blipFill>
            <a:blip r:embed="rId2" cstate="print"/>
            <a:stretch>
              <a:fillRect/>
            </a:stretch>
          </p:blipFill>
          <p:spPr>
            <a:xfrm>
              <a:off x="1513458" y="5778000"/>
              <a:ext cx="1576710" cy="1080000"/>
            </a:xfrm>
            <a:prstGeom prst="rect">
              <a:avLst/>
            </a:prstGeom>
          </p:spPr>
        </p:pic>
        <p:pic>
          <p:nvPicPr>
            <p:cNvPr id="16" name="Immagine 15" descr="France_Prešeren_Theatre,_Bagnoli_della_Rosandra_(Boljunec).jpg"/>
            <p:cNvPicPr>
              <a:picLocks noChangeAspect="1"/>
            </p:cNvPicPr>
            <p:nvPr/>
          </p:nvPicPr>
          <p:blipFill>
            <a:blip r:embed="rId2" cstate="print"/>
            <a:stretch>
              <a:fillRect/>
            </a:stretch>
          </p:blipFill>
          <p:spPr>
            <a:xfrm>
              <a:off x="0" y="5778000"/>
              <a:ext cx="1576710" cy="1080000"/>
            </a:xfrm>
            <a:prstGeom prst="rect">
              <a:avLst/>
            </a:prstGeom>
          </p:spPr>
        </p:pic>
      </p:grpSp>
      <p:grpSp>
        <p:nvGrpSpPr>
          <p:cNvPr id="18" name="Gruppo 17"/>
          <p:cNvGrpSpPr/>
          <p:nvPr/>
        </p:nvGrpSpPr>
        <p:grpSpPr>
          <a:xfrm>
            <a:off x="480731" y="180000"/>
            <a:ext cx="8595532" cy="389125"/>
            <a:chOff x="480731" y="180000"/>
            <a:chExt cx="8595532" cy="389125"/>
          </a:xfrm>
        </p:grpSpPr>
        <p:pic>
          <p:nvPicPr>
            <p:cNvPr id="19" name="Immagine 18" descr="59994_logoregionefvg.jpg"/>
            <p:cNvPicPr>
              <a:picLocks noChangeAspect="1"/>
            </p:cNvPicPr>
            <p:nvPr/>
          </p:nvPicPr>
          <p:blipFill>
            <a:blip r:embed="rId3" cstate="print"/>
            <a:stretch>
              <a:fillRect/>
            </a:stretch>
          </p:blipFill>
          <p:spPr>
            <a:xfrm>
              <a:off x="480731" y="180000"/>
              <a:ext cx="1800000" cy="389125"/>
            </a:xfrm>
            <a:prstGeom prst="rect">
              <a:avLst/>
            </a:prstGeom>
          </p:spPr>
        </p:pic>
        <p:sp>
          <p:nvSpPr>
            <p:cNvPr id="20" name="Rettangolo 19"/>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idx="4294967295"/>
          </p:nvPr>
        </p:nvSpPr>
        <p:spPr>
          <a:xfrm>
            <a:off x="521230" y="1100667"/>
            <a:ext cx="8034866" cy="694266"/>
          </a:xfrm>
          <a:prstGeom prst="rect">
            <a:avLst/>
          </a:prstGeom>
        </p:spPr>
        <p:txBody>
          <a:bodyPr rtlCol="0" anchor="t" anchorCtr="0">
            <a:noAutofit/>
          </a:bodyPr>
          <a:lstStyle/>
          <a:p>
            <a:pPr>
              <a:lnSpc>
                <a:spcPct val="100000"/>
              </a:lnSpc>
            </a:pPr>
            <a:r>
              <a:rPr lang="it-IT" b="1" cap="all" dirty="0" smtClean="0">
                <a:solidFill>
                  <a:srgbClr val="0D00C7"/>
                </a:solidFill>
                <a:latin typeface="DecimaWE Rg" panose="02000000000000000000" pitchFamily="2" charset="0"/>
              </a:rPr>
              <a:t>SISTEMA C</a:t>
            </a:r>
            <a:r>
              <a:rPr lang="it" b="1" cap="all" dirty="0" smtClean="0">
                <a:solidFill>
                  <a:srgbClr val="0D00C7"/>
                </a:solidFill>
                <a:latin typeface="DecimaWE Rg" panose="02000000000000000000" pitchFamily="2" charset="0"/>
              </a:rPr>
              <a:t>ultura FVG</a:t>
            </a:r>
            <a:r>
              <a:rPr lang="it-IT" b="1" cap="all" dirty="0" smtClean="0">
                <a:solidFill>
                  <a:srgbClr val="0D00C7"/>
                </a:solidFill>
                <a:latin typeface="DecimaWE Rg" panose="02000000000000000000" pitchFamily="2" charset="0"/>
              </a:rPr>
              <a:t> </a:t>
            </a:r>
            <a:r>
              <a:rPr lang="it" b="1" cap="all" dirty="0" smtClean="0">
                <a:solidFill>
                  <a:srgbClr val="0D00C7"/>
                </a:solidFill>
                <a:latin typeface="DecimaWE Rg" panose="02000000000000000000" pitchFamily="2" charset="0"/>
              </a:rPr>
              <a:t>LE RISORSE COMPLESSIVE</a:t>
            </a:r>
            <a:endParaRPr lang="en-US" b="1" cap="all" dirty="0">
              <a:solidFill>
                <a:srgbClr val="0D00C7"/>
              </a:solidFill>
            </a:endParaRPr>
          </a:p>
        </p:txBody>
      </p:sp>
      <p:sp>
        <p:nvSpPr>
          <p:cNvPr id="7" name="Sottotitolo 6"/>
          <p:cNvSpPr>
            <a:spLocks noGrp="1"/>
          </p:cNvSpPr>
          <p:nvPr>
            <p:ph type="subTitle" idx="4294967295"/>
          </p:nvPr>
        </p:nvSpPr>
        <p:spPr>
          <a:xfrm>
            <a:off x="493712" y="1980000"/>
            <a:ext cx="8091487" cy="3600000"/>
          </a:xfrm>
          <a:prstGeom prst="rect">
            <a:avLst/>
          </a:prstGeom>
          <a:noFill/>
        </p:spPr>
        <p:txBody>
          <a:bodyPr rtlCol="0">
            <a:noAutofit/>
          </a:bodyPr>
          <a:lstStyle/>
          <a:p>
            <a:pPr marL="0" indent="0">
              <a:buNone/>
            </a:pPr>
            <a:r>
              <a:rPr lang="it" sz="2400" dirty="0" smtClean="0">
                <a:latin typeface="DecimaWE Rg" panose="02000000000000000000" pitchFamily="2" charset="0"/>
              </a:rPr>
              <a:t>FONDI REGIONALI ANNUALI CRESCIUTI DA </a:t>
            </a:r>
            <a:r>
              <a:rPr lang="it" sz="2400" b="1" dirty="0" smtClean="0">
                <a:solidFill>
                  <a:srgbClr val="0D00C7"/>
                </a:solidFill>
                <a:latin typeface="DecimaWE Rg" panose="02000000000000000000" pitchFamily="2" charset="0"/>
              </a:rPr>
              <a:t>24.498.045</a:t>
            </a:r>
            <a:r>
              <a:rPr lang="it" sz="2400" dirty="0" smtClean="0">
                <a:latin typeface="DecimaWE Rg" panose="02000000000000000000" pitchFamily="2" charset="0"/>
              </a:rPr>
              <a:t> (2013) </a:t>
            </a:r>
            <a:r>
              <a:rPr lang="it-IT" sz="2400" dirty="0" smtClean="0">
                <a:latin typeface="DecimaWE Rg" panose="02000000000000000000" pitchFamily="2" charset="0"/>
              </a:rPr>
              <a:t/>
            </a:r>
            <a:br>
              <a:rPr lang="it-IT" sz="2400" dirty="0" smtClean="0">
                <a:latin typeface="DecimaWE Rg" panose="02000000000000000000" pitchFamily="2" charset="0"/>
              </a:rPr>
            </a:br>
            <a:r>
              <a:rPr lang="it" sz="2400" dirty="0" smtClean="0">
                <a:latin typeface="DecimaWE Rg" panose="02000000000000000000" pitchFamily="2" charset="0"/>
              </a:rPr>
              <a:t>A </a:t>
            </a:r>
            <a:r>
              <a:rPr lang="it" sz="2400" b="1" dirty="0" smtClean="0">
                <a:solidFill>
                  <a:srgbClr val="0D00C7"/>
                </a:solidFill>
                <a:latin typeface="DecimaWE Rg" panose="02000000000000000000" pitchFamily="2" charset="0"/>
              </a:rPr>
              <a:t>47.785.974</a:t>
            </a:r>
            <a:r>
              <a:rPr lang="it" sz="2400" dirty="0" smtClean="0">
                <a:latin typeface="DecimaWE Rg" panose="02000000000000000000" pitchFamily="2" charset="0"/>
              </a:rPr>
              <a:t> (2017)</a:t>
            </a:r>
          </a:p>
          <a:p>
            <a:pPr marL="0" indent="0">
              <a:buNone/>
            </a:pPr>
            <a:r>
              <a:rPr lang="it" sz="2400" dirty="0" smtClean="0">
                <a:latin typeface="DecimaWE Rg" panose="02000000000000000000" pitchFamily="2" charset="0"/>
              </a:rPr>
              <a:t>LIMITI DI IMPEGNO PLURENNALI SCESI DA </a:t>
            </a:r>
            <a:r>
              <a:rPr lang="it" sz="2400" b="1" dirty="0" smtClean="0">
                <a:solidFill>
                  <a:srgbClr val="0D00C7"/>
                </a:solidFill>
                <a:latin typeface="DecimaWE Rg" panose="02000000000000000000" pitchFamily="2" charset="0"/>
              </a:rPr>
              <a:t>17.287.300</a:t>
            </a:r>
            <a:r>
              <a:rPr lang="it" sz="2400" dirty="0" smtClean="0">
                <a:latin typeface="DecimaWE Rg" panose="02000000000000000000" pitchFamily="2" charset="0"/>
              </a:rPr>
              <a:t> (2013) </a:t>
            </a:r>
            <a:r>
              <a:rPr lang="it-IT" sz="2400" dirty="0" smtClean="0">
                <a:latin typeface="DecimaWE Rg" panose="02000000000000000000" pitchFamily="2" charset="0"/>
              </a:rPr>
              <a:t/>
            </a:r>
            <a:br>
              <a:rPr lang="it-IT" sz="2400" dirty="0" smtClean="0">
                <a:latin typeface="DecimaWE Rg" panose="02000000000000000000" pitchFamily="2" charset="0"/>
              </a:rPr>
            </a:br>
            <a:r>
              <a:rPr lang="it" sz="2400" dirty="0" smtClean="0">
                <a:latin typeface="DecimaWE Rg" panose="02000000000000000000" pitchFamily="2" charset="0"/>
              </a:rPr>
              <a:t>A </a:t>
            </a:r>
            <a:r>
              <a:rPr lang="it" sz="2400" b="1" dirty="0" smtClean="0">
                <a:solidFill>
                  <a:srgbClr val="0D00C7"/>
                </a:solidFill>
                <a:latin typeface="DecimaWE Rg" panose="02000000000000000000" pitchFamily="2" charset="0"/>
              </a:rPr>
              <a:t>14.167.570</a:t>
            </a:r>
            <a:r>
              <a:rPr lang="it" sz="2400" dirty="0" smtClean="0">
                <a:latin typeface="DecimaWE Rg" panose="02000000000000000000" pitchFamily="2" charset="0"/>
              </a:rPr>
              <a:t> (2017)</a:t>
            </a:r>
          </a:p>
          <a:p>
            <a:pPr marL="0" indent="0">
              <a:buNone/>
            </a:pPr>
            <a:r>
              <a:rPr lang="it" sz="2400" dirty="0" smtClean="0">
                <a:latin typeface="DecimaWE Rg" panose="02000000000000000000" pitchFamily="2" charset="0"/>
              </a:rPr>
              <a:t>FONDI STATALI DA </a:t>
            </a:r>
            <a:r>
              <a:rPr lang="it" sz="2400" b="1" dirty="0" smtClean="0">
                <a:solidFill>
                  <a:srgbClr val="0D00C7"/>
                </a:solidFill>
                <a:latin typeface="DecimaWE Rg" panose="02000000000000000000" pitchFamily="2" charset="0"/>
              </a:rPr>
              <a:t>9.400.000</a:t>
            </a:r>
            <a:r>
              <a:rPr lang="it" sz="2400" dirty="0" smtClean="0">
                <a:latin typeface="DecimaWE Rg" panose="02000000000000000000" pitchFamily="2" charset="0"/>
              </a:rPr>
              <a:t> (2013) A </a:t>
            </a:r>
            <a:r>
              <a:rPr lang="it" sz="2400" b="1" dirty="0" smtClean="0">
                <a:solidFill>
                  <a:srgbClr val="0D00C7"/>
                </a:solidFill>
                <a:latin typeface="DecimaWE Rg" panose="02000000000000000000" pitchFamily="2" charset="0"/>
              </a:rPr>
              <a:t>17.000.000</a:t>
            </a:r>
            <a:r>
              <a:rPr lang="it" sz="2400" dirty="0" smtClean="0">
                <a:latin typeface="DecimaWE Rg" panose="02000000000000000000" pitchFamily="2" charset="0"/>
              </a:rPr>
              <a:t> (2017) </a:t>
            </a:r>
          </a:p>
          <a:p>
            <a:pPr marL="0" indent="0">
              <a:buNone/>
            </a:pPr>
            <a:r>
              <a:rPr lang="it" sz="2400" b="1" dirty="0" smtClean="0">
                <a:solidFill>
                  <a:srgbClr val="0D00C7"/>
                </a:solidFill>
                <a:latin typeface="DecimaWE Rg" panose="02000000000000000000" pitchFamily="2" charset="0"/>
              </a:rPr>
              <a:t>1,58% </a:t>
            </a:r>
            <a:r>
              <a:rPr lang="it" sz="2400" dirty="0" smtClean="0">
                <a:latin typeface="DecimaWE Rg" panose="02000000000000000000" pitchFamily="2" charset="0"/>
              </a:rPr>
              <a:t>DELLE RISORSE COMPLESSIVE DI BILANCIO PER LA CULTURA</a:t>
            </a:r>
          </a:p>
          <a:p>
            <a:pPr marL="0" indent="0" rtl="0">
              <a:buNone/>
            </a:pPr>
            <a:endParaRPr lang="it" sz="2400" dirty="0" smtClean="0">
              <a:latin typeface="DecimaWE Rg" panose="02000000000000000000" pitchFamily="2" charset="0"/>
            </a:endParaRPr>
          </a:p>
        </p:txBody>
      </p:sp>
      <p:sp>
        <p:nvSpPr>
          <p:cNvPr id="12" name="Rettangolo 11"/>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4" name="Gruppo 3"/>
          <p:cNvGrpSpPr/>
          <p:nvPr/>
        </p:nvGrpSpPr>
        <p:grpSpPr>
          <a:xfrm>
            <a:off x="480731" y="180000"/>
            <a:ext cx="8595532" cy="389125"/>
            <a:chOff x="480731" y="180000"/>
            <a:chExt cx="8595532" cy="389125"/>
          </a:xfrm>
        </p:grpSpPr>
        <p:pic>
          <p:nvPicPr>
            <p:cNvPr id="10" name="Immagine 9" descr="59994_logoregionefvg.jpg"/>
            <p:cNvPicPr>
              <a:picLocks noChangeAspect="1"/>
            </p:cNvPicPr>
            <p:nvPr/>
          </p:nvPicPr>
          <p:blipFill>
            <a:blip r:embed="rId2" cstate="print"/>
            <a:stretch>
              <a:fillRect/>
            </a:stretch>
          </p:blipFill>
          <p:spPr>
            <a:xfrm>
              <a:off x="480731" y="180000"/>
              <a:ext cx="1800000" cy="389125"/>
            </a:xfrm>
            <a:prstGeom prst="rect">
              <a:avLst/>
            </a:prstGeom>
          </p:spPr>
        </p:pic>
        <p:sp>
          <p:nvSpPr>
            <p:cNvPr id="11" name="Rettangolo 10"/>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899999"/>
            <a:ext cx="8099954" cy="920333"/>
          </a:xfrm>
        </p:spPr>
        <p:txBody>
          <a:bodyPr rtlCol="0">
            <a:noAutofit/>
          </a:bodyPr>
          <a:lstStyle/>
          <a:p>
            <a:pPr>
              <a:lnSpc>
                <a:spcPct val="100000"/>
              </a:lnSpc>
            </a:pPr>
            <a:r>
              <a:rPr lang="it-IT" b="1" dirty="0" smtClean="0">
                <a:solidFill>
                  <a:srgbClr val="0D00C7"/>
                </a:solidFill>
                <a:latin typeface="DecimaWE Rg" panose="02000000000000000000" pitchFamily="2" charset="0"/>
              </a:rPr>
              <a:t>132 MLN € </a:t>
            </a:r>
            <a:r>
              <a:rPr lang="it-IT" b="1" dirty="0" smtClean="0">
                <a:solidFill>
                  <a:srgbClr val="000000"/>
                </a:solidFill>
                <a:latin typeface="DecimaWE Rg" panose="02000000000000000000" pitchFamily="2" charset="0"/>
              </a:rPr>
              <a:t>I GRANDI INVESTIMENTI OTTENUTI DAL MIBACT SU FONDI EUROPEI FSC</a:t>
            </a:r>
            <a:endParaRPr lang="en-US" b="1" i="1" dirty="0">
              <a:solidFill>
                <a:srgbClr val="000000"/>
              </a:solidFill>
              <a:latin typeface="DecimaWE Rg" panose="02000000000000000000" pitchFamily="2" charset="0"/>
            </a:endParaRPr>
          </a:p>
        </p:txBody>
      </p:sp>
      <p:sp>
        <p:nvSpPr>
          <p:cNvPr id="14" name="Segnaposto contenuto 13"/>
          <p:cNvSpPr>
            <a:spLocks noGrp="1"/>
          </p:cNvSpPr>
          <p:nvPr>
            <p:ph idx="1"/>
          </p:nvPr>
        </p:nvSpPr>
        <p:spPr>
          <a:xfrm>
            <a:off x="493713" y="2362200"/>
            <a:ext cx="3888316" cy="2641600"/>
          </a:xfrm>
          <a:noFill/>
          <a:ln>
            <a:noFill/>
          </a:ln>
        </p:spPr>
        <p:txBody>
          <a:bodyPr rtlCol="0">
            <a:noAutofit/>
          </a:bodyPr>
          <a:lstStyle/>
          <a:p>
            <a:pPr marL="0" indent="0">
              <a:lnSpc>
                <a:spcPct val="100000"/>
              </a:lnSpc>
              <a:spcBef>
                <a:spcPts val="600"/>
              </a:spcBef>
              <a:buNone/>
            </a:pPr>
            <a:r>
              <a:rPr lang="it-IT" b="1" dirty="0" smtClean="0">
                <a:solidFill>
                  <a:srgbClr val="0D00C7"/>
                </a:solidFill>
                <a:latin typeface="DecimaWE Rg" panose="02000000000000000000" pitchFamily="2" charset="0"/>
              </a:rPr>
              <a:t>5,2 </a:t>
            </a:r>
            <a:r>
              <a:rPr lang="it-IT" b="1" dirty="0">
                <a:solidFill>
                  <a:srgbClr val="0D00C7"/>
                </a:solidFill>
                <a:latin typeface="DecimaWE Rg" panose="02000000000000000000" pitchFamily="2" charset="0"/>
              </a:rPr>
              <a:t>MLN </a:t>
            </a:r>
            <a:r>
              <a:rPr lang="it-IT" dirty="0" smtClean="0">
                <a:solidFill>
                  <a:srgbClr val="000000"/>
                </a:solidFill>
                <a:latin typeface="DecimaWE Rg" panose="02000000000000000000" pitchFamily="2" charset="0"/>
              </a:rPr>
              <a:t>per interventi su Trieste, </a:t>
            </a:r>
          </a:p>
          <a:p>
            <a:pPr marL="0" indent="0">
              <a:lnSpc>
                <a:spcPct val="100000"/>
              </a:lnSpc>
              <a:spcBef>
                <a:spcPts val="600"/>
              </a:spcBef>
              <a:buNone/>
            </a:pPr>
            <a:r>
              <a:rPr lang="it-IT" b="1" dirty="0" smtClean="0">
                <a:solidFill>
                  <a:srgbClr val="0D00C7"/>
                </a:solidFill>
                <a:latin typeface="DecimaWE Rg" panose="02000000000000000000" pitchFamily="2" charset="0"/>
              </a:rPr>
              <a:t>2,7 MLN </a:t>
            </a:r>
            <a:r>
              <a:rPr lang="it-IT" dirty="0" smtClean="0">
                <a:solidFill>
                  <a:srgbClr val="000000"/>
                </a:solidFill>
                <a:latin typeface="DecimaWE Rg" panose="02000000000000000000" pitchFamily="2" charset="0"/>
              </a:rPr>
              <a:t>per interventi su Udine, </a:t>
            </a:r>
          </a:p>
          <a:p>
            <a:pPr marL="0" indent="0">
              <a:lnSpc>
                <a:spcPct val="100000"/>
              </a:lnSpc>
              <a:spcBef>
                <a:spcPts val="600"/>
              </a:spcBef>
              <a:buNone/>
            </a:pPr>
            <a:r>
              <a:rPr lang="it-IT" b="1" dirty="0" smtClean="0">
                <a:solidFill>
                  <a:srgbClr val="0D00C7"/>
                </a:solidFill>
                <a:latin typeface="DecimaWE Rg" panose="02000000000000000000" pitchFamily="2" charset="0"/>
              </a:rPr>
              <a:t>6,6 </a:t>
            </a:r>
            <a:r>
              <a:rPr lang="it-IT" b="1" dirty="0">
                <a:solidFill>
                  <a:srgbClr val="0D00C7"/>
                </a:solidFill>
                <a:latin typeface="DecimaWE Rg" panose="02000000000000000000" pitchFamily="2" charset="0"/>
              </a:rPr>
              <a:t>MLN </a:t>
            </a:r>
            <a:r>
              <a:rPr lang="it-IT" dirty="0">
                <a:solidFill>
                  <a:srgbClr val="000000"/>
                </a:solidFill>
                <a:latin typeface="DecimaWE Rg" panose="02000000000000000000" pitchFamily="2" charset="0"/>
              </a:rPr>
              <a:t>per </a:t>
            </a:r>
            <a:r>
              <a:rPr lang="it-IT" dirty="0" smtClean="0">
                <a:solidFill>
                  <a:srgbClr val="000000"/>
                </a:solidFill>
                <a:latin typeface="DecimaWE Rg" panose="02000000000000000000" pitchFamily="2" charset="0"/>
              </a:rPr>
              <a:t> </a:t>
            </a:r>
            <a:r>
              <a:rPr lang="it-IT" dirty="0" err="1" smtClean="0">
                <a:solidFill>
                  <a:srgbClr val="000000"/>
                </a:solidFill>
                <a:latin typeface="DecimaWE Rg" panose="02000000000000000000" pitchFamily="2" charset="0"/>
              </a:rPr>
              <a:t>Amideria</a:t>
            </a:r>
            <a:r>
              <a:rPr lang="it-IT" dirty="0" smtClean="0">
                <a:solidFill>
                  <a:srgbClr val="000000"/>
                </a:solidFill>
                <a:latin typeface="DecimaWE Rg" panose="02000000000000000000" pitchFamily="2" charset="0"/>
              </a:rPr>
              <a:t> di Ruda, </a:t>
            </a:r>
          </a:p>
          <a:p>
            <a:pPr marL="0" indent="0">
              <a:lnSpc>
                <a:spcPct val="100000"/>
              </a:lnSpc>
              <a:spcBef>
                <a:spcPts val="600"/>
              </a:spcBef>
              <a:buNone/>
            </a:pPr>
            <a:r>
              <a:rPr lang="it-IT" b="1" dirty="0" smtClean="0">
                <a:solidFill>
                  <a:srgbClr val="0D00C7"/>
                </a:solidFill>
                <a:latin typeface="DecimaWE Rg" panose="02000000000000000000" pitchFamily="2" charset="0"/>
              </a:rPr>
              <a:t>6,4 </a:t>
            </a:r>
            <a:r>
              <a:rPr lang="it-IT" b="1" dirty="0">
                <a:solidFill>
                  <a:srgbClr val="0D00C7"/>
                </a:solidFill>
                <a:latin typeface="DecimaWE Rg" panose="02000000000000000000" pitchFamily="2" charset="0"/>
              </a:rPr>
              <a:t>MLN </a:t>
            </a:r>
            <a:r>
              <a:rPr lang="it-IT" dirty="0" smtClean="0">
                <a:solidFill>
                  <a:srgbClr val="000000"/>
                </a:solidFill>
                <a:latin typeface="DecimaWE Rg" panose="02000000000000000000" pitchFamily="2" charset="0"/>
              </a:rPr>
              <a:t>per interventi su </a:t>
            </a:r>
            <a:r>
              <a:rPr lang="it-IT" dirty="0" err="1" smtClean="0">
                <a:solidFill>
                  <a:srgbClr val="000000"/>
                </a:solidFill>
                <a:latin typeface="DecimaWE Rg" panose="02000000000000000000" pitchFamily="2" charset="0"/>
              </a:rPr>
              <a:t>Cividale</a:t>
            </a:r>
            <a:r>
              <a:rPr lang="it-IT" dirty="0" smtClean="0">
                <a:solidFill>
                  <a:srgbClr val="000000"/>
                </a:solidFill>
                <a:latin typeface="DecimaWE Rg" panose="02000000000000000000" pitchFamily="2" charset="0"/>
              </a:rPr>
              <a:t>,</a:t>
            </a:r>
          </a:p>
          <a:p>
            <a:pPr marL="0" indent="0">
              <a:lnSpc>
                <a:spcPct val="100000"/>
              </a:lnSpc>
              <a:spcBef>
                <a:spcPts val="600"/>
              </a:spcBef>
              <a:buNone/>
            </a:pPr>
            <a:r>
              <a:rPr lang="it-IT" b="1" dirty="0" smtClean="0">
                <a:solidFill>
                  <a:srgbClr val="0D00C7"/>
                </a:solidFill>
                <a:latin typeface="DecimaWE Rg" panose="02000000000000000000" pitchFamily="2" charset="0"/>
              </a:rPr>
              <a:t>4,0 MLN </a:t>
            </a:r>
            <a:r>
              <a:rPr lang="it-IT" dirty="0" smtClean="0">
                <a:solidFill>
                  <a:srgbClr val="000000"/>
                </a:solidFill>
                <a:latin typeface="DecimaWE Rg" panose="02000000000000000000" pitchFamily="2" charset="0"/>
              </a:rPr>
              <a:t>per Villa </a:t>
            </a:r>
            <a:r>
              <a:rPr lang="it-IT" dirty="0" err="1" smtClean="0">
                <a:solidFill>
                  <a:srgbClr val="000000"/>
                </a:solidFill>
                <a:latin typeface="DecimaWE Rg" panose="02000000000000000000" pitchFamily="2" charset="0"/>
              </a:rPr>
              <a:t>Dolfin</a:t>
            </a:r>
            <a:r>
              <a:rPr lang="it-IT" dirty="0" smtClean="0">
                <a:solidFill>
                  <a:srgbClr val="000000"/>
                </a:solidFill>
                <a:latin typeface="DecimaWE Rg" panose="02000000000000000000" pitchFamily="2" charset="0"/>
              </a:rPr>
              <a:t> a Porcia </a:t>
            </a:r>
            <a:endParaRPr lang="it-IT" dirty="0">
              <a:solidFill>
                <a:srgbClr val="000000"/>
              </a:solidFill>
              <a:latin typeface="DecimaWE Rg" panose="02000000000000000000" pitchFamily="2" charset="0"/>
            </a:endParaRPr>
          </a:p>
          <a:p>
            <a:pPr marL="0" indent="0">
              <a:lnSpc>
                <a:spcPct val="100000"/>
              </a:lnSpc>
              <a:spcBef>
                <a:spcPts val="600"/>
              </a:spcBef>
              <a:buNone/>
            </a:pPr>
            <a:endParaRPr lang="it-IT" dirty="0" smtClean="0">
              <a:solidFill>
                <a:srgbClr val="000000"/>
              </a:solidFill>
              <a:latin typeface="DecimaWE Rg" panose="02000000000000000000" pitchFamily="2" charset="0"/>
            </a:endParaRPr>
          </a:p>
          <a:p>
            <a:pPr marL="0" indent="0">
              <a:lnSpc>
                <a:spcPct val="100000"/>
              </a:lnSpc>
              <a:spcBef>
                <a:spcPts val="600"/>
              </a:spcBef>
              <a:buNone/>
            </a:pPr>
            <a:endParaRPr lang="it" dirty="0"/>
          </a:p>
          <a:p>
            <a:pPr marL="0" indent="0" rtl="0">
              <a:lnSpc>
                <a:spcPct val="100000"/>
              </a:lnSpc>
              <a:spcBef>
                <a:spcPts val="600"/>
              </a:spcBef>
              <a:buNone/>
            </a:pPr>
            <a:endParaRPr lang="en-US" dirty="0"/>
          </a:p>
        </p:txBody>
      </p:sp>
      <p:sp>
        <p:nvSpPr>
          <p:cNvPr id="6" name="Segnaposto contenuto 13"/>
          <p:cNvSpPr txBox="1">
            <a:spLocks/>
          </p:cNvSpPr>
          <p:nvPr/>
        </p:nvSpPr>
        <p:spPr>
          <a:xfrm>
            <a:off x="4809067" y="2340000"/>
            <a:ext cx="3776133" cy="2658533"/>
          </a:xfrm>
          <a:prstGeom prst="rect">
            <a:avLst/>
          </a:prstGeom>
          <a:noFill/>
          <a:ln>
            <a:noFill/>
          </a:ln>
        </p:spPr>
        <p:txBody>
          <a:bodyPr vert="horz" lIns="0" tIns="45720" rIns="0" bIns="45720" rtlCol="0">
            <a:noAutofit/>
          </a:bodyPr>
          <a:lstStyle/>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kumimoji="0" lang="it-IT" sz="2000" b="1" i="0" u="none" strike="noStrike" kern="1200" cap="none" spc="0" normalizeH="0" noProof="0" dirty="0" smtClean="0">
                <a:ln>
                  <a:noFill/>
                </a:ln>
                <a:solidFill>
                  <a:srgbClr val="0D00C7"/>
                </a:solidFill>
                <a:effectLst/>
                <a:uLnTx/>
                <a:uFillTx/>
                <a:latin typeface="DecimaWE Rg" panose="02000000000000000000" pitchFamily="2" charset="0"/>
                <a:ea typeface="+mn-ea"/>
                <a:cs typeface="+mn-cs"/>
              </a:rPr>
              <a:t>2,3 MLN </a:t>
            </a:r>
            <a:r>
              <a:rPr kumimoji="0" lang="it-IT" sz="2000" i="0" u="none" strike="noStrike" kern="1200" cap="none" spc="0" normalizeH="0" noProof="0" dirty="0" smtClean="0">
                <a:ln>
                  <a:noFill/>
                </a:ln>
                <a:solidFill>
                  <a:srgbClr val="000000"/>
                </a:solidFill>
                <a:effectLst/>
                <a:uLnTx/>
                <a:uFillTx/>
                <a:latin typeface="DecimaWE Rg" panose="02000000000000000000" pitchFamily="2" charset="0"/>
                <a:ea typeface="+mn-ea"/>
                <a:cs typeface="+mn-cs"/>
              </a:rPr>
              <a:t>per la Basilica di Grado, </a:t>
            </a: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kumimoji="0" lang="it-IT" sz="2000" b="1" i="0" u="none" strike="noStrike" kern="1200" cap="none" spc="0" normalizeH="0" noProof="0" dirty="0" smtClean="0">
                <a:ln>
                  <a:noFill/>
                </a:ln>
                <a:solidFill>
                  <a:srgbClr val="0D00C7"/>
                </a:solidFill>
                <a:effectLst/>
                <a:uLnTx/>
                <a:uFillTx/>
                <a:latin typeface="DecimaWE Rg" panose="02000000000000000000" pitchFamily="2" charset="0"/>
                <a:ea typeface="+mn-ea"/>
                <a:cs typeface="+mn-cs"/>
              </a:rPr>
              <a:t>1,850 MLN </a:t>
            </a:r>
            <a:r>
              <a:rPr kumimoji="0" lang="it-IT" sz="2000" i="0" u="none" strike="noStrike" kern="1200" cap="none" spc="0" normalizeH="0" noProof="0" dirty="0" smtClean="0">
                <a:ln>
                  <a:noFill/>
                </a:ln>
                <a:solidFill>
                  <a:srgbClr val="000000"/>
                </a:solidFill>
                <a:effectLst/>
                <a:uLnTx/>
                <a:uFillTx/>
                <a:latin typeface="DecimaWE Rg" panose="02000000000000000000" pitchFamily="2" charset="0"/>
                <a:ea typeface="+mn-ea"/>
                <a:cs typeface="+mn-cs"/>
              </a:rPr>
              <a:t>per interventi su Gorizia.</a:t>
            </a: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kumimoji="0" lang="it-IT" sz="2000" b="1" i="0" u="none" strike="noStrike" kern="1200" cap="none" spc="0" normalizeH="0" noProof="0" dirty="0" smtClean="0">
                <a:ln>
                  <a:noFill/>
                </a:ln>
                <a:solidFill>
                  <a:srgbClr val="0D00C7"/>
                </a:solidFill>
                <a:effectLst/>
                <a:uLnTx/>
                <a:uFillTx/>
                <a:latin typeface="DecimaWE Rg" panose="02000000000000000000" pitchFamily="2" charset="0"/>
                <a:ea typeface="+mn-ea"/>
                <a:cs typeface="+mn-cs"/>
              </a:rPr>
              <a:t>600,000 € </a:t>
            </a:r>
            <a:r>
              <a:rPr kumimoji="0" lang="it-IT" sz="2000" i="0" u="none" strike="noStrike" kern="1200" cap="none" spc="0" normalizeH="0" noProof="0" dirty="0" smtClean="0">
                <a:ln>
                  <a:noFill/>
                </a:ln>
                <a:solidFill>
                  <a:srgbClr val="000000"/>
                </a:solidFill>
                <a:effectLst/>
                <a:uLnTx/>
                <a:uFillTx/>
                <a:latin typeface="DecimaWE Rg" panose="02000000000000000000" pitchFamily="2" charset="0"/>
                <a:ea typeface="+mn-ea"/>
                <a:cs typeface="+mn-cs"/>
              </a:rPr>
              <a:t>per Moggio Udinese</a:t>
            </a: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kumimoji="0" lang="it-IT" sz="2000" b="1" i="0" u="none" strike="noStrike" kern="1200" cap="none" spc="0" normalizeH="0" noProof="0" dirty="0" smtClean="0">
                <a:ln>
                  <a:noFill/>
                </a:ln>
                <a:solidFill>
                  <a:srgbClr val="0D00C7"/>
                </a:solidFill>
                <a:effectLst/>
                <a:uLnTx/>
                <a:uFillTx/>
                <a:latin typeface="DecimaWE Rg" panose="02000000000000000000" pitchFamily="2" charset="0"/>
                <a:ea typeface="+mn-ea"/>
                <a:cs typeface="+mn-cs"/>
              </a:rPr>
              <a:t>500,000 € </a:t>
            </a:r>
            <a:r>
              <a:rPr kumimoji="0" lang="it-IT" sz="2000" i="0" u="none" strike="noStrike" kern="1200" cap="none" spc="0" normalizeH="0" noProof="0" dirty="0" smtClean="0">
                <a:ln>
                  <a:noFill/>
                </a:ln>
                <a:solidFill>
                  <a:srgbClr val="000000"/>
                </a:solidFill>
                <a:effectLst/>
                <a:uLnTx/>
                <a:uFillTx/>
                <a:latin typeface="DecimaWE Rg" panose="02000000000000000000" pitchFamily="2" charset="0"/>
                <a:ea typeface="+mn-ea"/>
                <a:cs typeface="+mn-cs"/>
              </a:rPr>
              <a:t>per Marano Lagunare</a:t>
            </a: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kumimoji="0" lang="it-IT" sz="2000" b="1" i="0" u="none" strike="noStrike" kern="1200" cap="none" spc="0" normalizeH="0" noProof="0" dirty="0" smtClean="0">
                <a:ln>
                  <a:noFill/>
                </a:ln>
                <a:solidFill>
                  <a:srgbClr val="0D00C7"/>
                </a:solidFill>
                <a:effectLst/>
                <a:uLnTx/>
                <a:uFillTx/>
                <a:latin typeface="DecimaWE Rg" panose="02000000000000000000" pitchFamily="2" charset="0"/>
                <a:ea typeface="+mn-ea"/>
                <a:cs typeface="+mn-cs"/>
              </a:rPr>
              <a:t>90,000 € </a:t>
            </a:r>
            <a:r>
              <a:rPr kumimoji="0" lang="it-IT" sz="2000" i="0" u="none" strike="noStrike" kern="1200" cap="none" spc="0" normalizeH="0" noProof="0" dirty="0" smtClean="0">
                <a:ln>
                  <a:noFill/>
                </a:ln>
                <a:solidFill>
                  <a:srgbClr val="000000"/>
                </a:solidFill>
                <a:effectLst/>
                <a:uLnTx/>
                <a:uFillTx/>
                <a:latin typeface="DecimaWE Rg" panose="02000000000000000000" pitchFamily="2" charset="0"/>
                <a:ea typeface="+mn-ea"/>
                <a:cs typeface="+mn-cs"/>
              </a:rPr>
              <a:t>per </a:t>
            </a:r>
            <a:r>
              <a:rPr kumimoji="0" lang="it-IT" sz="2000" i="0" u="none" strike="noStrike" kern="1200" cap="none" spc="0" normalizeH="0" noProof="0" dirty="0" err="1" smtClean="0">
                <a:ln>
                  <a:noFill/>
                </a:ln>
                <a:solidFill>
                  <a:srgbClr val="000000"/>
                </a:solidFill>
                <a:effectLst/>
                <a:uLnTx/>
                <a:uFillTx/>
                <a:latin typeface="DecimaWE Rg" panose="02000000000000000000" pitchFamily="2" charset="0"/>
                <a:ea typeface="+mn-ea"/>
                <a:cs typeface="+mn-cs"/>
              </a:rPr>
              <a:t>Gemona</a:t>
            </a:r>
            <a:endParaRPr kumimoji="0" lang="it-IT" sz="2000" i="0" u="none" strike="noStrike" kern="1200" cap="none" spc="0" normalizeH="0" noProof="0" dirty="0" smtClean="0">
              <a:ln>
                <a:noFill/>
              </a:ln>
              <a:solidFill>
                <a:srgbClr val="000000"/>
              </a:solidFill>
              <a:effectLst/>
              <a:uLnTx/>
              <a:uFillTx/>
              <a:latin typeface="DecimaWE Rg" panose="02000000000000000000" pitchFamily="2" charset="0"/>
              <a:ea typeface="+mn-ea"/>
              <a:cs typeface="+mn-cs"/>
            </a:endParaRP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endParaRPr kumimoji="0" lang="it-IT" sz="2000" b="0" i="0" u="none" strike="noStrike" kern="1200" cap="none" spc="0" normalizeH="0" noProof="0" dirty="0" smtClean="0">
              <a:ln>
                <a:noFill/>
              </a:ln>
              <a:solidFill>
                <a:schemeClr val="tx1"/>
              </a:solidFill>
              <a:effectLst/>
              <a:uLnTx/>
              <a:uFillTx/>
              <a:latin typeface="DecimaWE Rg" panose="02000000000000000000" pitchFamily="2" charset="0"/>
              <a:ea typeface="+mn-ea"/>
              <a:cs typeface="+mn-cs"/>
            </a:endParaRP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endParaRPr kumimoji="0" lang="it-IT" sz="2000" b="0" i="0" u="none" strike="noStrike" kern="1200" cap="none" spc="0" normalizeH="0" noProof="0" dirty="0" smtClean="0">
              <a:ln>
                <a:noFill/>
              </a:ln>
              <a:solidFill>
                <a:schemeClr val="tx1"/>
              </a:solidFill>
              <a:effectLst/>
              <a:uLnTx/>
              <a:uFillTx/>
              <a:latin typeface="DecimaWE Rg" panose="02000000000000000000" pitchFamily="2" charset="0"/>
              <a:ea typeface="+mn-ea"/>
              <a:cs typeface="+mn-cs"/>
            </a:endParaRP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endParaRPr kumimoji="0" lang="it-IT" sz="2000" b="0" i="0" u="none" strike="noStrike" kern="1200" cap="none" spc="0" normalizeH="0" noProof="0" dirty="0" smtClean="0">
              <a:ln>
                <a:noFill/>
              </a:ln>
              <a:solidFill>
                <a:schemeClr val="tx1"/>
              </a:solidFill>
              <a:effectLst/>
              <a:uLnTx/>
              <a:uFillTx/>
              <a:latin typeface="DecimaWE Rg" panose="02000000000000000000" pitchFamily="2" charset="0"/>
              <a:ea typeface="+mn-ea"/>
              <a:cs typeface="+mn-cs"/>
            </a:endParaRP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endParaRPr kumimoji="0" lang="it-IT" sz="2000" b="0" i="0" u="none" strike="noStrike" kern="1200" cap="none" spc="0" normalizeH="0" noProof="0" dirty="0" smtClean="0">
              <a:ln>
                <a:noFill/>
              </a:ln>
              <a:solidFill>
                <a:schemeClr val="tx1"/>
              </a:solidFill>
              <a:effectLst/>
              <a:uLnTx/>
              <a:uFillTx/>
              <a:latin typeface="DecimaWE Rg" panose="02000000000000000000" pitchFamily="2" charset="0"/>
              <a:ea typeface="+mn-ea"/>
              <a:cs typeface="+mn-cs"/>
            </a:endParaRP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endParaRPr kumimoji="0" lang="it" sz="2000" b="0" i="0" u="none" strike="noStrike" kern="1200" cap="none" spc="0" normalizeH="0" noProof="0" dirty="0" smtClean="0">
              <a:ln>
                <a:noFill/>
              </a:ln>
              <a:solidFill>
                <a:schemeClr val="tx1"/>
              </a:solidFill>
              <a:effectLst/>
              <a:uLnTx/>
              <a:uFillTx/>
              <a:ea typeface="+mn-ea"/>
              <a:cs typeface="+mn-cs"/>
            </a:endParaRPr>
          </a:p>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endParaRPr kumimoji="0" lang="en-US" sz="2000" b="0" i="0" u="none" strike="noStrike" kern="1200" cap="none" spc="0" normalizeH="0" noProof="0" dirty="0">
              <a:ln>
                <a:noFill/>
              </a:ln>
              <a:solidFill>
                <a:schemeClr val="tx1"/>
              </a:solidFill>
              <a:effectLst/>
              <a:uLnTx/>
              <a:uFillTx/>
              <a:ea typeface="+mn-ea"/>
              <a:cs typeface="+mn-cs"/>
            </a:endParaRPr>
          </a:p>
        </p:txBody>
      </p:sp>
      <p:grpSp>
        <p:nvGrpSpPr>
          <p:cNvPr id="2" name="Gruppo 1"/>
          <p:cNvGrpSpPr/>
          <p:nvPr/>
        </p:nvGrpSpPr>
        <p:grpSpPr>
          <a:xfrm>
            <a:off x="0" y="5778000"/>
            <a:ext cx="9144000" cy="1080000"/>
            <a:chOff x="0" y="5778000"/>
            <a:chExt cx="9144000" cy="1080000"/>
          </a:xfrm>
        </p:grpSpPr>
        <p:pic>
          <p:nvPicPr>
            <p:cNvPr id="7" name="Immagine 6" descr="PianoAzioneCoesione-300x170.jpg"/>
            <p:cNvPicPr>
              <a:picLocks noChangeAspect="1"/>
            </p:cNvPicPr>
            <p:nvPr/>
          </p:nvPicPr>
          <p:blipFill>
            <a:blip r:embed="rId2" cstate="print"/>
            <a:stretch>
              <a:fillRect/>
            </a:stretch>
          </p:blipFill>
          <p:spPr>
            <a:xfrm>
              <a:off x="7238118" y="5778000"/>
              <a:ext cx="1905882" cy="1080000"/>
            </a:xfrm>
            <a:prstGeom prst="rect">
              <a:avLst/>
            </a:prstGeom>
          </p:spPr>
        </p:pic>
        <p:pic>
          <p:nvPicPr>
            <p:cNvPr id="8" name="Immagine 7" descr="FSC.jpg"/>
            <p:cNvPicPr>
              <a:picLocks noChangeAspect="1"/>
            </p:cNvPicPr>
            <p:nvPr/>
          </p:nvPicPr>
          <p:blipFill>
            <a:blip r:embed="rId3" cstate="print"/>
            <a:stretch>
              <a:fillRect/>
            </a:stretch>
          </p:blipFill>
          <p:spPr>
            <a:xfrm>
              <a:off x="2486829" y="5778000"/>
              <a:ext cx="4186168" cy="1080000"/>
            </a:xfrm>
            <a:prstGeom prst="rect">
              <a:avLst/>
            </a:prstGeom>
          </p:spPr>
        </p:pic>
        <p:pic>
          <p:nvPicPr>
            <p:cNvPr id="9" name="Immagine 8" descr="un miliardo per la cultura.jpg"/>
            <p:cNvPicPr>
              <a:picLocks noChangeAspect="1"/>
            </p:cNvPicPr>
            <p:nvPr/>
          </p:nvPicPr>
          <p:blipFill>
            <a:blip r:embed="rId4" cstate="print"/>
            <a:stretch>
              <a:fillRect/>
            </a:stretch>
          </p:blipFill>
          <p:spPr>
            <a:xfrm>
              <a:off x="0" y="5778000"/>
              <a:ext cx="1921708" cy="1080000"/>
            </a:xfrm>
            <a:prstGeom prst="rect">
              <a:avLst/>
            </a:prstGeom>
          </p:spPr>
        </p:pic>
      </p:grpSp>
      <p:sp>
        <p:nvSpPr>
          <p:cNvPr id="12" name="Rettangolo 11"/>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8" name="Gruppo 17"/>
          <p:cNvGrpSpPr/>
          <p:nvPr/>
        </p:nvGrpSpPr>
        <p:grpSpPr>
          <a:xfrm>
            <a:off x="480731" y="180000"/>
            <a:ext cx="8595532" cy="389125"/>
            <a:chOff x="480731" y="180000"/>
            <a:chExt cx="8595532" cy="389125"/>
          </a:xfrm>
        </p:grpSpPr>
        <p:pic>
          <p:nvPicPr>
            <p:cNvPr id="19" name="Immagine 18" descr="59994_logoregionefvg.jpg"/>
            <p:cNvPicPr>
              <a:picLocks noChangeAspect="1"/>
            </p:cNvPicPr>
            <p:nvPr/>
          </p:nvPicPr>
          <p:blipFill>
            <a:blip r:embed="rId5" cstate="print"/>
            <a:stretch>
              <a:fillRect/>
            </a:stretch>
          </p:blipFill>
          <p:spPr>
            <a:xfrm>
              <a:off x="480731" y="180000"/>
              <a:ext cx="1800000" cy="389125"/>
            </a:xfrm>
            <a:prstGeom prst="rect">
              <a:avLst/>
            </a:prstGeom>
          </p:spPr>
        </p:pic>
        <p:sp>
          <p:nvSpPr>
            <p:cNvPr id="20" name="Rettangolo 19"/>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362466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900000"/>
            <a:ext cx="8083020" cy="1193800"/>
          </a:xfrm>
        </p:spPr>
        <p:txBody>
          <a:bodyPr rtlCol="0">
            <a:noAutofit/>
          </a:bodyPr>
          <a:lstStyle/>
          <a:p>
            <a:pPr>
              <a:lnSpc>
                <a:spcPct val="100000"/>
              </a:lnSpc>
            </a:pPr>
            <a:r>
              <a:rPr lang="it-IT" b="1" dirty="0" smtClean="0">
                <a:solidFill>
                  <a:srgbClr val="0D00C7"/>
                </a:solidFill>
                <a:latin typeface="DecimaWE Rg" panose="02000000000000000000" pitchFamily="2" charset="0"/>
              </a:rPr>
              <a:t>132 MLN € </a:t>
            </a:r>
            <a:r>
              <a:rPr lang="it-IT" b="1" dirty="0" smtClean="0">
                <a:solidFill>
                  <a:srgbClr val="000000"/>
                </a:solidFill>
                <a:latin typeface="DecimaWE Rg" panose="02000000000000000000" pitchFamily="2" charset="0"/>
              </a:rPr>
              <a:t>I GRANDI INVESTIMENTI OTTENUTI DAL MIBACT SU FONDI EUROPEI FSC</a:t>
            </a:r>
            <a:endParaRPr lang="en-US" b="1" i="1" dirty="0">
              <a:solidFill>
                <a:srgbClr val="000000"/>
              </a:solidFill>
              <a:latin typeface="DecimaWE Rg" panose="02000000000000000000" pitchFamily="2" charset="0"/>
            </a:endParaRPr>
          </a:p>
        </p:txBody>
      </p:sp>
      <p:sp>
        <p:nvSpPr>
          <p:cNvPr id="14" name="Segnaposto contenuto 13"/>
          <p:cNvSpPr>
            <a:spLocks noGrp="1"/>
          </p:cNvSpPr>
          <p:nvPr>
            <p:ph idx="1"/>
          </p:nvPr>
        </p:nvSpPr>
        <p:spPr>
          <a:xfrm>
            <a:off x="493713" y="2150532"/>
            <a:ext cx="3956844" cy="3551767"/>
          </a:xfrm>
          <a:noFill/>
          <a:ln>
            <a:noFill/>
          </a:ln>
        </p:spPr>
        <p:txBody>
          <a:bodyPr rtlCol="0">
            <a:noAutofit/>
          </a:bodyPr>
          <a:lstStyle/>
          <a:p>
            <a:pPr marL="0" indent="0">
              <a:lnSpc>
                <a:spcPct val="100000"/>
              </a:lnSpc>
              <a:spcBef>
                <a:spcPts val="600"/>
              </a:spcBef>
              <a:buNone/>
            </a:pPr>
            <a:r>
              <a:rPr lang="it-IT" b="1" dirty="0" smtClean="0">
                <a:latin typeface="DecimaWE"/>
              </a:rPr>
              <a:t> </a:t>
            </a:r>
            <a:r>
              <a:rPr lang="it-IT" b="1" dirty="0" smtClean="0">
                <a:solidFill>
                  <a:srgbClr val="0D00C7"/>
                </a:solidFill>
                <a:latin typeface="DecimaWE"/>
              </a:rPr>
              <a:t>50 </a:t>
            </a:r>
            <a:r>
              <a:rPr lang="it-IT" b="1" dirty="0">
                <a:solidFill>
                  <a:srgbClr val="0D00C7"/>
                </a:solidFill>
                <a:latin typeface="DecimaWE"/>
              </a:rPr>
              <a:t>MLN </a:t>
            </a:r>
            <a:r>
              <a:rPr lang="it-IT" dirty="0">
                <a:solidFill>
                  <a:srgbClr val="000000"/>
                </a:solidFill>
                <a:latin typeface="DecimaWE"/>
              </a:rPr>
              <a:t>per il polo culturale di Porto Vecchio, </a:t>
            </a:r>
            <a:endParaRPr lang="it-IT" dirty="0" smtClean="0">
              <a:solidFill>
                <a:srgbClr val="000000"/>
              </a:solidFill>
              <a:latin typeface="DecimaWE"/>
            </a:endParaRPr>
          </a:p>
          <a:p>
            <a:pPr marL="0" indent="0">
              <a:lnSpc>
                <a:spcPct val="100000"/>
              </a:lnSpc>
              <a:spcBef>
                <a:spcPts val="600"/>
              </a:spcBef>
              <a:buNone/>
            </a:pPr>
            <a:r>
              <a:rPr lang="it-IT" b="1" dirty="0" smtClean="0">
                <a:solidFill>
                  <a:srgbClr val="0D00C7"/>
                </a:solidFill>
                <a:latin typeface="DecimaWE"/>
              </a:rPr>
              <a:t>8,120 </a:t>
            </a:r>
            <a:r>
              <a:rPr lang="it-IT" b="1" dirty="0">
                <a:solidFill>
                  <a:srgbClr val="0D00C7"/>
                </a:solidFill>
                <a:latin typeface="DecimaWE"/>
              </a:rPr>
              <a:t>MLN </a:t>
            </a:r>
            <a:r>
              <a:rPr lang="it-IT" dirty="0">
                <a:solidFill>
                  <a:srgbClr val="000000"/>
                </a:solidFill>
                <a:latin typeface="DecimaWE"/>
              </a:rPr>
              <a:t>per Palmanova, </a:t>
            </a:r>
            <a:endParaRPr lang="it-IT" dirty="0" smtClean="0">
              <a:solidFill>
                <a:srgbClr val="000000"/>
              </a:solidFill>
              <a:latin typeface="DecimaWE"/>
            </a:endParaRPr>
          </a:p>
          <a:p>
            <a:pPr marL="0" indent="0">
              <a:lnSpc>
                <a:spcPct val="100000"/>
              </a:lnSpc>
              <a:spcBef>
                <a:spcPts val="600"/>
              </a:spcBef>
              <a:buNone/>
            </a:pPr>
            <a:r>
              <a:rPr lang="it-IT" b="1" dirty="0" smtClean="0">
                <a:solidFill>
                  <a:srgbClr val="0D00C7"/>
                </a:solidFill>
                <a:latin typeface="DecimaWE"/>
              </a:rPr>
              <a:t>7 </a:t>
            </a:r>
            <a:r>
              <a:rPr lang="it-IT" b="1" dirty="0">
                <a:solidFill>
                  <a:srgbClr val="0D00C7"/>
                </a:solidFill>
                <a:latin typeface="DecimaWE"/>
              </a:rPr>
              <a:t>MLN </a:t>
            </a:r>
            <a:r>
              <a:rPr lang="it-IT" dirty="0">
                <a:solidFill>
                  <a:srgbClr val="000000"/>
                </a:solidFill>
                <a:latin typeface="DecimaWE"/>
              </a:rPr>
              <a:t>per </a:t>
            </a:r>
            <a:r>
              <a:rPr lang="it-IT" dirty="0" smtClean="0">
                <a:solidFill>
                  <a:srgbClr val="000000"/>
                </a:solidFill>
                <a:latin typeface="DecimaWE"/>
              </a:rPr>
              <a:t> </a:t>
            </a:r>
            <a:r>
              <a:rPr lang="it-IT" dirty="0" err="1" smtClean="0">
                <a:solidFill>
                  <a:srgbClr val="000000"/>
                </a:solidFill>
                <a:latin typeface="DecimaWE"/>
              </a:rPr>
              <a:t>Miramare</a:t>
            </a:r>
            <a:r>
              <a:rPr lang="it-IT" dirty="0">
                <a:solidFill>
                  <a:srgbClr val="000000"/>
                </a:solidFill>
                <a:latin typeface="DecimaWE"/>
              </a:rPr>
              <a:t>, </a:t>
            </a:r>
            <a:endParaRPr lang="it-IT" dirty="0" smtClean="0">
              <a:solidFill>
                <a:srgbClr val="000000"/>
              </a:solidFill>
              <a:latin typeface="DecimaWE"/>
            </a:endParaRPr>
          </a:p>
          <a:p>
            <a:pPr marL="0" indent="0">
              <a:lnSpc>
                <a:spcPct val="100000"/>
              </a:lnSpc>
              <a:spcBef>
                <a:spcPts val="600"/>
              </a:spcBef>
              <a:buNone/>
            </a:pPr>
            <a:r>
              <a:rPr lang="it-IT" b="1" dirty="0" smtClean="0">
                <a:solidFill>
                  <a:srgbClr val="0D00C7"/>
                </a:solidFill>
                <a:latin typeface="DecimaWE"/>
              </a:rPr>
              <a:t>3 </a:t>
            </a:r>
            <a:r>
              <a:rPr lang="it-IT" b="1" dirty="0">
                <a:solidFill>
                  <a:srgbClr val="0D00C7"/>
                </a:solidFill>
                <a:latin typeface="DecimaWE"/>
              </a:rPr>
              <a:t>MLN </a:t>
            </a:r>
            <a:r>
              <a:rPr lang="it-IT" dirty="0">
                <a:solidFill>
                  <a:srgbClr val="000000"/>
                </a:solidFill>
                <a:latin typeface="DecimaWE"/>
              </a:rPr>
              <a:t>per il Museo Ferroviario, </a:t>
            </a:r>
            <a:endParaRPr lang="it-IT" dirty="0" smtClean="0">
              <a:solidFill>
                <a:srgbClr val="000000"/>
              </a:solidFill>
              <a:latin typeface="DecimaWE"/>
            </a:endParaRPr>
          </a:p>
          <a:p>
            <a:pPr marL="0" indent="0">
              <a:lnSpc>
                <a:spcPct val="100000"/>
              </a:lnSpc>
              <a:spcBef>
                <a:spcPts val="600"/>
              </a:spcBef>
              <a:buNone/>
            </a:pPr>
            <a:r>
              <a:rPr lang="it-IT" b="1" dirty="0" smtClean="0">
                <a:solidFill>
                  <a:srgbClr val="0D00C7"/>
                </a:solidFill>
                <a:latin typeface="DecimaWE"/>
              </a:rPr>
              <a:t>18,665 </a:t>
            </a:r>
            <a:r>
              <a:rPr lang="it-IT" b="1" dirty="0">
                <a:solidFill>
                  <a:srgbClr val="0D00C7"/>
                </a:solidFill>
                <a:latin typeface="DecimaWE"/>
              </a:rPr>
              <a:t>MLN </a:t>
            </a:r>
            <a:r>
              <a:rPr lang="it-IT" dirty="0">
                <a:solidFill>
                  <a:srgbClr val="000000"/>
                </a:solidFill>
                <a:latin typeface="DecimaWE"/>
              </a:rPr>
              <a:t>per </a:t>
            </a:r>
            <a:r>
              <a:rPr lang="it-IT" dirty="0" smtClean="0">
                <a:solidFill>
                  <a:srgbClr val="000000"/>
                </a:solidFill>
                <a:latin typeface="DecimaWE"/>
              </a:rPr>
              <a:t>i Musei </a:t>
            </a:r>
            <a:r>
              <a:rPr lang="it-IT" dirty="0">
                <a:solidFill>
                  <a:srgbClr val="000000"/>
                </a:solidFill>
                <a:latin typeface="DecimaWE"/>
              </a:rPr>
              <a:t>di Aquileia, </a:t>
            </a:r>
            <a:r>
              <a:rPr lang="it-IT" dirty="0" smtClean="0">
                <a:solidFill>
                  <a:srgbClr val="000000"/>
                </a:solidFill>
                <a:latin typeface="DecimaWE"/>
              </a:rPr>
              <a:t>la Basilica e le aree</a:t>
            </a:r>
          </a:p>
          <a:p>
            <a:pPr marL="0" indent="0">
              <a:lnSpc>
                <a:spcPct val="100000"/>
              </a:lnSpc>
              <a:spcBef>
                <a:spcPts val="600"/>
              </a:spcBef>
              <a:buNone/>
            </a:pPr>
            <a:r>
              <a:rPr lang="it-IT" b="1" dirty="0" smtClean="0">
                <a:solidFill>
                  <a:srgbClr val="0D00C7"/>
                </a:solidFill>
                <a:latin typeface="DecimaWE"/>
              </a:rPr>
              <a:t>15 </a:t>
            </a:r>
            <a:r>
              <a:rPr lang="it-IT" b="1" dirty="0">
                <a:solidFill>
                  <a:srgbClr val="0D00C7"/>
                </a:solidFill>
                <a:latin typeface="DecimaWE"/>
              </a:rPr>
              <a:t>MLN </a:t>
            </a:r>
            <a:r>
              <a:rPr lang="it-IT" dirty="0">
                <a:solidFill>
                  <a:srgbClr val="000000"/>
                </a:solidFill>
                <a:latin typeface="DecimaWE"/>
              </a:rPr>
              <a:t>per il restauro di Redipuglia.</a:t>
            </a:r>
          </a:p>
          <a:p>
            <a:pPr marL="0" indent="0">
              <a:lnSpc>
                <a:spcPct val="100000"/>
              </a:lnSpc>
              <a:spcBef>
                <a:spcPts val="600"/>
              </a:spcBef>
              <a:buNone/>
            </a:pPr>
            <a:endParaRPr lang="it-IT" dirty="0">
              <a:latin typeface="DecimaWE"/>
            </a:endParaRPr>
          </a:p>
          <a:p>
            <a:pPr marL="0" indent="0">
              <a:lnSpc>
                <a:spcPct val="100000"/>
              </a:lnSpc>
              <a:spcBef>
                <a:spcPts val="600"/>
              </a:spcBef>
              <a:buNone/>
            </a:pPr>
            <a:endParaRPr lang="it-IT" dirty="0" smtClean="0">
              <a:latin typeface="DecimaWE"/>
            </a:endParaRPr>
          </a:p>
          <a:p>
            <a:pPr marL="0" indent="0">
              <a:lnSpc>
                <a:spcPct val="100000"/>
              </a:lnSpc>
              <a:spcBef>
                <a:spcPts val="600"/>
              </a:spcBef>
              <a:buNone/>
            </a:pPr>
            <a:endParaRPr lang="it-IT" dirty="0">
              <a:latin typeface="DecimaWE"/>
            </a:endParaRPr>
          </a:p>
          <a:p>
            <a:pPr marL="0" indent="0">
              <a:lnSpc>
                <a:spcPct val="100000"/>
              </a:lnSpc>
              <a:spcBef>
                <a:spcPts val="600"/>
              </a:spcBef>
              <a:buNone/>
            </a:pPr>
            <a:endParaRPr lang="it-IT" dirty="0" smtClean="0">
              <a:latin typeface="DecimaWE"/>
            </a:endParaRPr>
          </a:p>
          <a:p>
            <a:pPr marL="0" indent="0">
              <a:lnSpc>
                <a:spcPct val="100000"/>
              </a:lnSpc>
              <a:spcBef>
                <a:spcPts val="600"/>
              </a:spcBef>
              <a:buNone/>
            </a:pPr>
            <a:endParaRPr lang="it" dirty="0">
              <a:latin typeface="DecimaWE"/>
            </a:endParaRPr>
          </a:p>
          <a:p>
            <a:pPr marL="0" indent="0" rtl="0">
              <a:lnSpc>
                <a:spcPct val="100000"/>
              </a:lnSpc>
              <a:spcBef>
                <a:spcPts val="600"/>
              </a:spcBef>
              <a:buNone/>
            </a:pPr>
            <a:endParaRPr lang="en-US" dirty="0">
              <a:latin typeface="DecimaWE"/>
            </a:endParaRPr>
          </a:p>
        </p:txBody>
      </p:sp>
      <p:sp>
        <p:nvSpPr>
          <p:cNvPr id="6" name="Segnaposto contenuto 13"/>
          <p:cNvSpPr txBox="1">
            <a:spLocks/>
          </p:cNvSpPr>
          <p:nvPr/>
        </p:nvSpPr>
        <p:spPr>
          <a:xfrm>
            <a:off x="4738687" y="2167467"/>
            <a:ext cx="3854979" cy="3461808"/>
          </a:xfrm>
          <a:prstGeom prst="rect">
            <a:avLst/>
          </a:prstGeom>
          <a:noFill/>
          <a:ln>
            <a:noFill/>
          </a:ln>
        </p:spPr>
        <p:txBody>
          <a:bodyPr vert="horz" lIns="0" tIns="45720" rIns="0" bIns="45720" rtlCol="0">
            <a:noAutofit/>
          </a:bodyPr>
          <a:lstStyle/>
          <a:p>
            <a:r>
              <a:rPr lang="it-IT" sz="2000" b="1" dirty="0" smtClean="0">
                <a:latin typeface="DecimaWE Rg" panose="02000000000000000000" pitchFamily="2" charset="0"/>
              </a:rPr>
              <a:t>_ POR-FESR REGIONALE:</a:t>
            </a:r>
            <a:r>
              <a:rPr lang="it-IT" sz="2000" dirty="0" smtClean="0">
                <a:latin typeface="DecimaWE Rg" panose="02000000000000000000" pitchFamily="2" charset="0"/>
              </a:rPr>
              <a:t> destinati </a:t>
            </a:r>
          </a:p>
          <a:p>
            <a:r>
              <a:rPr lang="it-IT" sz="2000" b="1" dirty="0" smtClean="0">
                <a:solidFill>
                  <a:srgbClr val="0D00C7"/>
                </a:solidFill>
                <a:latin typeface="DecimaWE Rg" panose="02000000000000000000" pitchFamily="2" charset="0"/>
              </a:rPr>
              <a:t>4 milioni di euro </a:t>
            </a:r>
            <a:r>
              <a:rPr lang="it-IT" sz="2000" dirty="0" smtClean="0">
                <a:latin typeface="DecimaWE Rg" panose="02000000000000000000" pitchFamily="2" charset="0"/>
              </a:rPr>
              <a:t>per finanziare progetti dedicati all’innovazione della cultura per lo sviluppo produttivo delle ICC imprese culturali e creative regionali.</a:t>
            </a:r>
          </a:p>
        </p:txBody>
      </p:sp>
      <p:grpSp>
        <p:nvGrpSpPr>
          <p:cNvPr id="2" name="Gruppo 1"/>
          <p:cNvGrpSpPr/>
          <p:nvPr/>
        </p:nvGrpSpPr>
        <p:grpSpPr>
          <a:xfrm>
            <a:off x="0" y="5778000"/>
            <a:ext cx="9144000" cy="1080000"/>
            <a:chOff x="0" y="5778000"/>
            <a:chExt cx="9144000" cy="1080000"/>
          </a:xfrm>
        </p:grpSpPr>
        <p:pic>
          <p:nvPicPr>
            <p:cNvPr id="3074" name="Picture 2" descr="C:\Users\148129\Desktop\logoTOTPORFES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8362" y="5778000"/>
              <a:ext cx="455563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descr="FSC.jpg"/>
            <p:cNvPicPr>
              <a:picLocks noChangeAspect="1"/>
            </p:cNvPicPr>
            <p:nvPr/>
          </p:nvPicPr>
          <p:blipFill>
            <a:blip r:embed="rId3" cstate="print"/>
            <a:stretch>
              <a:fillRect/>
            </a:stretch>
          </p:blipFill>
          <p:spPr>
            <a:xfrm>
              <a:off x="0" y="5778000"/>
              <a:ext cx="4182471" cy="1080000"/>
            </a:xfrm>
            <a:prstGeom prst="rect">
              <a:avLst/>
            </a:prstGeom>
          </p:spPr>
        </p:pic>
      </p:grpSp>
      <p:sp>
        <p:nvSpPr>
          <p:cNvPr id="11" name="Rettangolo 10"/>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7" name="Gruppo 16"/>
          <p:cNvGrpSpPr/>
          <p:nvPr/>
        </p:nvGrpSpPr>
        <p:grpSpPr>
          <a:xfrm>
            <a:off x="480731" y="180000"/>
            <a:ext cx="8595532" cy="389125"/>
            <a:chOff x="480731" y="180000"/>
            <a:chExt cx="8595532" cy="389125"/>
          </a:xfrm>
        </p:grpSpPr>
        <p:pic>
          <p:nvPicPr>
            <p:cNvPr id="18" name="Immagine 17" descr="59994_logoregionefvg.jpg"/>
            <p:cNvPicPr>
              <a:picLocks noChangeAspect="1"/>
            </p:cNvPicPr>
            <p:nvPr/>
          </p:nvPicPr>
          <p:blipFill>
            <a:blip r:embed="rId4" cstate="print"/>
            <a:stretch>
              <a:fillRect/>
            </a:stretch>
          </p:blipFill>
          <p:spPr>
            <a:xfrm>
              <a:off x="480731" y="180000"/>
              <a:ext cx="1800000" cy="389125"/>
            </a:xfrm>
            <a:prstGeom prst="rect">
              <a:avLst/>
            </a:prstGeom>
          </p:spPr>
        </p:pic>
        <p:sp>
          <p:nvSpPr>
            <p:cNvPr id="19" name="Rettangolo 18"/>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347625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900000"/>
            <a:ext cx="8159220" cy="957957"/>
          </a:xfrm>
        </p:spPr>
        <p:txBody>
          <a:bodyPr rtlCol="0">
            <a:noAutofit/>
          </a:bodyPr>
          <a:lstStyle/>
          <a:p>
            <a:pPr>
              <a:lnSpc>
                <a:spcPct val="100000"/>
              </a:lnSpc>
            </a:pPr>
            <a:r>
              <a:rPr lang="it-IT" b="1" dirty="0" smtClean="0">
                <a:solidFill>
                  <a:srgbClr val="0D00C7"/>
                </a:solidFill>
                <a:latin typeface="DecimaWE Rg" panose="02000000000000000000" pitchFamily="2" charset="0"/>
              </a:rPr>
              <a:t>ANNO EUROPEO DEL PATRIMONIO </a:t>
            </a:r>
            <a:br>
              <a:rPr lang="it-IT" b="1" dirty="0" smtClean="0">
                <a:solidFill>
                  <a:srgbClr val="0D00C7"/>
                </a:solidFill>
                <a:latin typeface="DecimaWE Rg" panose="02000000000000000000" pitchFamily="2" charset="0"/>
              </a:rPr>
            </a:br>
            <a:r>
              <a:rPr lang="it-IT" b="1" dirty="0" smtClean="0">
                <a:solidFill>
                  <a:srgbClr val="0D00C7"/>
                </a:solidFill>
                <a:latin typeface="DecimaWE Rg" panose="02000000000000000000" pitchFamily="2" charset="0"/>
              </a:rPr>
              <a:t>CULTURALE 2018</a:t>
            </a:r>
            <a:endParaRPr lang="en-US" b="1" i="1" dirty="0">
              <a:solidFill>
                <a:srgbClr val="0D00C7"/>
              </a:solidFill>
              <a:latin typeface="DecimaWE Rg" panose="02000000000000000000" pitchFamily="2" charset="0"/>
            </a:endParaRPr>
          </a:p>
        </p:txBody>
      </p:sp>
      <p:sp>
        <p:nvSpPr>
          <p:cNvPr id="7" name="Segnaposto contenuto 13"/>
          <p:cNvSpPr>
            <a:spLocks noGrp="1"/>
          </p:cNvSpPr>
          <p:nvPr>
            <p:ph idx="1"/>
          </p:nvPr>
        </p:nvSpPr>
        <p:spPr>
          <a:xfrm>
            <a:off x="493712" y="1980000"/>
            <a:ext cx="8167687" cy="3470275"/>
          </a:xfrm>
          <a:noFill/>
          <a:ln>
            <a:noFill/>
          </a:ln>
        </p:spPr>
        <p:txBody>
          <a:bodyPr rtlCol="0">
            <a:noAutofit/>
          </a:bodyPr>
          <a:lstStyle/>
          <a:p>
            <a:pPr marL="0" indent="0">
              <a:lnSpc>
                <a:spcPct val="100000"/>
              </a:lnSpc>
              <a:spcBef>
                <a:spcPts val="600"/>
              </a:spcBef>
              <a:buNone/>
            </a:pPr>
            <a:r>
              <a:rPr lang="it-IT" sz="1800" b="1" dirty="0" smtClean="0">
                <a:solidFill>
                  <a:srgbClr val="000000"/>
                </a:solidFill>
                <a:latin typeface="DecimaWE"/>
                <a:cs typeface="Arial" panose="020B0604020202020204" pitchFamily="34" charset="0"/>
              </a:rPr>
              <a:t>APPUNTAMENTI IMPORTANTI</a:t>
            </a:r>
          </a:p>
          <a:p>
            <a:pPr marL="0" indent="0">
              <a:lnSpc>
                <a:spcPct val="100000"/>
              </a:lnSpc>
              <a:spcBef>
                <a:spcPts val="600"/>
              </a:spcBef>
              <a:buNone/>
            </a:pPr>
            <a:r>
              <a:rPr lang="it-IT" sz="1800" b="1" dirty="0" smtClean="0">
                <a:solidFill>
                  <a:srgbClr val="0D00C7"/>
                </a:solidFill>
                <a:latin typeface="DecimaWE"/>
                <a:cs typeface="Arial" panose="020B0604020202020204" pitchFamily="34" charset="0"/>
              </a:rPr>
              <a:t>_ EUROPEAN CULTURE FORUM: </a:t>
            </a:r>
            <a:r>
              <a:rPr lang="it-IT" sz="1800" dirty="0" smtClean="0">
                <a:solidFill>
                  <a:srgbClr val="000000"/>
                </a:solidFill>
                <a:latin typeface="DecimaWE"/>
                <a:cs typeface="Arial" panose="020B0604020202020204" pitchFamily="34" charset="0"/>
              </a:rPr>
              <a:t>iniziativa svoltasi a Milano 7 e 8 dicembre 2017, per la prima volta in Italia,  per discutere di migrazioni, identità europea e identità locale, rispetto di tutte le forme di cittadinanza durante l’anno europeo del patrimonio culturale</a:t>
            </a:r>
          </a:p>
          <a:p>
            <a:pPr marL="0" indent="0">
              <a:lnSpc>
                <a:spcPct val="100000"/>
              </a:lnSpc>
              <a:spcBef>
                <a:spcPts val="600"/>
              </a:spcBef>
              <a:buNone/>
            </a:pPr>
            <a:r>
              <a:rPr lang="it-IT" sz="1800" b="1" dirty="0" smtClean="0">
                <a:solidFill>
                  <a:srgbClr val="0D00C7"/>
                </a:solidFill>
                <a:latin typeface="DecimaWE"/>
                <a:cs typeface="Arial" panose="020B0604020202020204" pitchFamily="34" charset="0"/>
              </a:rPr>
              <a:t>_ MARZO 2018  Udine</a:t>
            </a:r>
            <a:r>
              <a:rPr lang="it-IT" sz="1800" dirty="0" smtClean="0">
                <a:solidFill>
                  <a:srgbClr val="000000"/>
                </a:solidFill>
                <a:latin typeface="DecimaWE"/>
                <a:cs typeface="Arial" panose="020B0604020202020204" pitchFamily="34" charset="0"/>
              </a:rPr>
              <a:t>, FRIULI FUTURE FORUM CULTURA FVG per lo sviluppo di linee guida dedicate  al management della cultura e ai servizi tecnologici innovativi per i beni culturali</a:t>
            </a:r>
          </a:p>
          <a:p>
            <a:pPr marL="0" indent="0">
              <a:lnSpc>
                <a:spcPct val="100000"/>
              </a:lnSpc>
              <a:spcBef>
                <a:spcPts val="600"/>
              </a:spcBef>
              <a:buNone/>
            </a:pPr>
            <a:r>
              <a:rPr lang="it-IT" sz="1800" b="1" dirty="0" smtClean="0">
                <a:solidFill>
                  <a:srgbClr val="0D00C7"/>
                </a:solidFill>
                <a:latin typeface="DecimaWE"/>
                <a:cs typeface="Arial" panose="020B0604020202020204" pitchFamily="34" charset="0"/>
              </a:rPr>
              <a:t>_ 10 MAGGIO 2018 Trieste ed </a:t>
            </a:r>
            <a:r>
              <a:rPr lang="it-IT" sz="1800" b="1" dirty="0" err="1" smtClean="0">
                <a:solidFill>
                  <a:srgbClr val="0D00C7"/>
                </a:solidFill>
                <a:latin typeface="DecimaWE"/>
                <a:cs typeface="Arial" panose="020B0604020202020204" pitchFamily="34" charset="0"/>
              </a:rPr>
              <a:t>Aquileia</a:t>
            </a:r>
            <a:r>
              <a:rPr lang="it-IT" sz="1800" b="1" dirty="0" smtClean="0">
                <a:solidFill>
                  <a:srgbClr val="0D00C7"/>
                </a:solidFill>
                <a:latin typeface="DecimaWE"/>
                <a:cs typeface="Arial" panose="020B0604020202020204" pitchFamily="34" charset="0"/>
              </a:rPr>
              <a:t>:  </a:t>
            </a:r>
            <a:r>
              <a:rPr lang="it-IT" sz="1800" dirty="0" smtClean="0">
                <a:solidFill>
                  <a:srgbClr val="000000"/>
                </a:solidFill>
                <a:latin typeface="DecimaWE"/>
                <a:cs typeface="Arial" panose="020B0604020202020204" pitchFamily="34" charset="0"/>
              </a:rPr>
              <a:t>importante iniziativa alla presenza dei  Ministri della cultura dell’area balcanica</a:t>
            </a:r>
          </a:p>
          <a:p>
            <a:pPr marL="0" indent="0">
              <a:lnSpc>
                <a:spcPct val="100000"/>
              </a:lnSpc>
              <a:spcBef>
                <a:spcPts val="600"/>
              </a:spcBef>
              <a:buNone/>
            </a:pPr>
            <a:endParaRPr lang="it-IT" sz="1800" dirty="0">
              <a:latin typeface="DecimaWE"/>
            </a:endParaRPr>
          </a:p>
          <a:p>
            <a:pPr marL="0" indent="0">
              <a:lnSpc>
                <a:spcPct val="100000"/>
              </a:lnSpc>
              <a:spcBef>
                <a:spcPts val="600"/>
              </a:spcBef>
              <a:buNone/>
            </a:pPr>
            <a:endParaRPr lang="it" sz="1800" dirty="0">
              <a:latin typeface="DecimaWE"/>
            </a:endParaRPr>
          </a:p>
          <a:p>
            <a:pPr marL="0" indent="0" rtl="0">
              <a:lnSpc>
                <a:spcPct val="100000"/>
              </a:lnSpc>
              <a:spcBef>
                <a:spcPts val="600"/>
              </a:spcBef>
              <a:buNone/>
            </a:pPr>
            <a:endParaRPr lang="en-US" sz="1800" dirty="0">
              <a:latin typeface="DecimaWE"/>
            </a:endParaRPr>
          </a:p>
        </p:txBody>
      </p:sp>
      <p:grpSp>
        <p:nvGrpSpPr>
          <p:cNvPr id="2" name="Gruppo 1"/>
          <p:cNvGrpSpPr/>
          <p:nvPr/>
        </p:nvGrpSpPr>
        <p:grpSpPr>
          <a:xfrm>
            <a:off x="0" y="5778000"/>
            <a:ext cx="9144000" cy="1080000"/>
            <a:chOff x="0" y="5778000"/>
            <a:chExt cx="9144000" cy="1080000"/>
          </a:xfrm>
        </p:grpSpPr>
        <p:pic>
          <p:nvPicPr>
            <p:cNvPr id="3074" name="Picture 2" descr="C:\Users\148129\Desktop\ech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78000"/>
              <a:ext cx="259976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148129\Desktop\ecf-title-d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1527" y="5778000"/>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148129\Desktop\european-cultural-heritage-year-20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3294" y="5778000"/>
              <a:ext cx="1740706"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ttangolo 9"/>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5" name="Gruppo 14"/>
          <p:cNvGrpSpPr/>
          <p:nvPr/>
        </p:nvGrpSpPr>
        <p:grpSpPr>
          <a:xfrm>
            <a:off x="480731" y="180000"/>
            <a:ext cx="8595532" cy="389125"/>
            <a:chOff x="480731" y="180000"/>
            <a:chExt cx="8595532" cy="389125"/>
          </a:xfrm>
        </p:grpSpPr>
        <p:pic>
          <p:nvPicPr>
            <p:cNvPr id="16" name="Immagine 15" descr="59994_logoregionefvg.jpg"/>
            <p:cNvPicPr>
              <a:picLocks noChangeAspect="1"/>
            </p:cNvPicPr>
            <p:nvPr/>
          </p:nvPicPr>
          <p:blipFill>
            <a:blip r:embed="rId5" cstate="print"/>
            <a:stretch>
              <a:fillRect/>
            </a:stretch>
          </p:blipFill>
          <p:spPr>
            <a:xfrm>
              <a:off x="480731" y="180000"/>
              <a:ext cx="1800000" cy="389125"/>
            </a:xfrm>
            <a:prstGeom prst="rect">
              <a:avLst/>
            </a:prstGeom>
          </p:spPr>
        </p:pic>
        <p:sp>
          <p:nvSpPr>
            <p:cNvPr id="17" name="Rettangolo 16"/>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169399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2" y="846669"/>
            <a:ext cx="8311621" cy="931331"/>
          </a:xfrm>
        </p:spPr>
        <p:txBody>
          <a:bodyPr rtlCol="0">
            <a:noAutofit/>
          </a:bodyPr>
          <a:lstStyle/>
          <a:p>
            <a:pPr>
              <a:lnSpc>
                <a:spcPct val="100000"/>
              </a:lnSpc>
            </a:pPr>
            <a:r>
              <a:rPr lang="it-IT" sz="2400" b="1" dirty="0" smtClean="0">
                <a:solidFill>
                  <a:srgbClr val="0D00C7"/>
                </a:solidFill>
                <a:latin typeface="DecimaWE Rg" panose="02000000000000000000" pitchFamily="2" charset="0"/>
              </a:rPr>
              <a:t>LA SFIDA: CREARE UNA NUOVA IMPORTANTE ECONOMIA DELLA CULTURA UNA GRANDE OPPORTUNITÀ PER I GIOVANI</a:t>
            </a:r>
            <a:endParaRPr lang="en-US" sz="2400" b="1" i="1" dirty="0">
              <a:solidFill>
                <a:srgbClr val="0D00C7"/>
              </a:solidFill>
              <a:latin typeface="DecimaWE Rg" panose="02000000000000000000" pitchFamily="2" charset="0"/>
            </a:endParaRPr>
          </a:p>
        </p:txBody>
      </p:sp>
      <p:sp>
        <p:nvSpPr>
          <p:cNvPr id="7" name="Segnaposto contenuto 13"/>
          <p:cNvSpPr>
            <a:spLocks noGrp="1"/>
          </p:cNvSpPr>
          <p:nvPr>
            <p:ph idx="1"/>
          </p:nvPr>
        </p:nvSpPr>
        <p:spPr>
          <a:xfrm>
            <a:off x="470813" y="1916500"/>
            <a:ext cx="8369300" cy="3671500"/>
          </a:xfrm>
          <a:noFill/>
          <a:ln>
            <a:noFill/>
          </a:ln>
        </p:spPr>
        <p:txBody>
          <a:bodyPr rtlCol="0">
            <a:noAutofit/>
          </a:bodyPr>
          <a:lstStyle/>
          <a:p>
            <a:pPr marL="0" indent="0">
              <a:lnSpc>
                <a:spcPct val="100000"/>
              </a:lnSpc>
              <a:spcBef>
                <a:spcPts val="600"/>
              </a:spcBef>
              <a:buNone/>
            </a:pPr>
            <a:r>
              <a:rPr lang="it-IT" sz="1600" b="1" dirty="0" smtClean="0">
                <a:solidFill>
                  <a:schemeClr val="tx2"/>
                </a:solidFill>
                <a:latin typeface="DecimaWE"/>
                <a:cs typeface="Arial" panose="020B0604020202020204" pitchFamily="34" charset="0"/>
              </a:rPr>
              <a:t>LA CULTURA E’ UN BENE CHE DEVE ESSERE A DISPOSIZIONE DI </a:t>
            </a:r>
            <a:r>
              <a:rPr lang="it-IT" sz="1600" b="1" dirty="0" smtClean="0">
                <a:solidFill>
                  <a:schemeClr val="tx2"/>
                </a:solidFill>
                <a:latin typeface="DecimaWE"/>
                <a:cs typeface="Arial" panose="020B0604020202020204" pitchFamily="34" charset="0"/>
              </a:rPr>
              <a:t>TUTTI</a:t>
            </a:r>
            <a:endParaRPr lang="it-IT" sz="1600" b="1" dirty="0" smtClean="0">
              <a:solidFill>
                <a:schemeClr val="tx2"/>
              </a:solidFill>
              <a:latin typeface="DecimaWE"/>
              <a:cs typeface="Arial" panose="020B0604020202020204" pitchFamily="34" charset="0"/>
            </a:endParaRPr>
          </a:p>
          <a:p>
            <a:pPr marL="0" indent="0">
              <a:lnSpc>
                <a:spcPct val="100000"/>
              </a:lnSpc>
              <a:spcBef>
                <a:spcPts val="600"/>
              </a:spcBef>
              <a:buNone/>
            </a:pPr>
            <a:r>
              <a:rPr lang="it-IT" sz="1600" dirty="0" smtClean="0">
                <a:solidFill>
                  <a:schemeClr val="tx2"/>
                </a:solidFill>
                <a:latin typeface="DecimaWE"/>
                <a:cs typeface="Arial" panose="020B0604020202020204" pitchFamily="34" charset="0"/>
              </a:rPr>
              <a:t>Questo principio non contrasta assolutamente con lo sviluppo di una nuova economia di servizi, prodotti </a:t>
            </a:r>
            <a:r>
              <a:rPr lang="it-IT" sz="1600" dirty="0" smtClean="0">
                <a:solidFill>
                  <a:schemeClr val="tx2"/>
                </a:solidFill>
                <a:latin typeface="DecimaWE"/>
                <a:cs typeface="Arial" panose="020B0604020202020204" pitchFamily="34" charset="0"/>
              </a:rPr>
              <a:t>d’impresa</a:t>
            </a:r>
          </a:p>
          <a:p>
            <a:pPr marL="0" indent="0">
              <a:lnSpc>
                <a:spcPct val="100000"/>
              </a:lnSpc>
              <a:spcBef>
                <a:spcPts val="600"/>
              </a:spcBef>
              <a:buNone/>
            </a:pPr>
            <a:endParaRPr lang="it-IT" sz="1600" dirty="0" smtClean="0">
              <a:solidFill>
                <a:schemeClr val="tx2"/>
              </a:solidFill>
              <a:latin typeface="DecimaWE"/>
              <a:cs typeface="Arial" panose="020B0604020202020204" pitchFamily="34" charset="0"/>
            </a:endParaRPr>
          </a:p>
          <a:p>
            <a:pPr marL="0" indent="0">
              <a:lnSpc>
                <a:spcPct val="100000"/>
              </a:lnSpc>
              <a:spcBef>
                <a:spcPts val="600"/>
              </a:spcBef>
              <a:buNone/>
            </a:pPr>
            <a:r>
              <a:rPr lang="it-IT" sz="1600" b="1" dirty="0" smtClean="0">
                <a:solidFill>
                  <a:srgbClr val="0D00C7"/>
                </a:solidFill>
                <a:latin typeface="DecimaWE"/>
                <a:cs typeface="Arial" panose="020B0604020202020204" pitchFamily="34" charset="0"/>
              </a:rPr>
              <a:t>_ 1.000.000 VISITATORI AI MUSEI </a:t>
            </a:r>
            <a:r>
              <a:rPr lang="it-IT" sz="1600" dirty="0" smtClean="0">
                <a:solidFill>
                  <a:schemeClr val="tx2"/>
                </a:solidFill>
                <a:latin typeface="DecimaWE"/>
                <a:cs typeface="Arial" panose="020B0604020202020204" pitchFamily="34" charset="0"/>
              </a:rPr>
              <a:t>(FVG 2017) </a:t>
            </a:r>
            <a:r>
              <a:rPr lang="it-IT" sz="1600" b="1" dirty="0" smtClean="0">
                <a:solidFill>
                  <a:srgbClr val="0D00C7"/>
                </a:solidFill>
                <a:latin typeface="DecimaWE"/>
                <a:cs typeface="Arial" panose="020B0604020202020204" pitchFamily="34" charset="0"/>
              </a:rPr>
              <a:t>solo 2.000.000 € </a:t>
            </a:r>
            <a:r>
              <a:rPr lang="it-IT" sz="1600" b="1" dirty="0" smtClean="0">
                <a:solidFill>
                  <a:schemeClr val="tx2"/>
                </a:solidFill>
                <a:latin typeface="DecimaWE"/>
                <a:cs typeface="Arial" panose="020B0604020202020204" pitchFamily="34" charset="0"/>
              </a:rPr>
              <a:t>incassi </a:t>
            </a:r>
            <a:endParaRPr lang="it-IT" sz="1600" b="1" dirty="0" smtClean="0">
              <a:solidFill>
                <a:schemeClr val="tx2"/>
              </a:solidFill>
              <a:latin typeface="DecimaWE"/>
              <a:cs typeface="Arial" panose="020B0604020202020204" pitchFamily="34" charset="0"/>
            </a:endParaRPr>
          </a:p>
          <a:p>
            <a:pPr marL="0" indent="0">
              <a:lnSpc>
                <a:spcPct val="100000"/>
              </a:lnSpc>
              <a:spcBef>
                <a:spcPts val="600"/>
              </a:spcBef>
              <a:buNone/>
            </a:pPr>
            <a:r>
              <a:rPr lang="it-IT" sz="1600" b="1" dirty="0" smtClean="0">
                <a:solidFill>
                  <a:srgbClr val="0D00C7"/>
                </a:solidFill>
                <a:latin typeface="DecimaWE"/>
                <a:cs typeface="Arial" panose="020B0604020202020204" pitchFamily="34" charset="0"/>
              </a:rPr>
              <a:t>_ </a:t>
            </a:r>
            <a:r>
              <a:rPr lang="it-IT" sz="1600" b="1" dirty="0" smtClean="0">
                <a:solidFill>
                  <a:srgbClr val="0D00C7"/>
                </a:solidFill>
                <a:latin typeface="DecimaWE"/>
                <a:cs typeface="Arial" panose="020B0604020202020204" pitchFamily="34" charset="0"/>
              </a:rPr>
              <a:t>850.000 SPETTATORI IN TEATRO </a:t>
            </a:r>
            <a:r>
              <a:rPr lang="it-IT" sz="1600" dirty="0" smtClean="0">
                <a:solidFill>
                  <a:schemeClr val="tx2"/>
                </a:solidFill>
                <a:latin typeface="DecimaWE"/>
                <a:cs typeface="Arial" panose="020B0604020202020204" pitchFamily="34" charset="0"/>
              </a:rPr>
              <a:t>(FVG 2016) </a:t>
            </a:r>
            <a:r>
              <a:rPr lang="it-IT" sz="1600" b="1" dirty="0" smtClean="0">
                <a:solidFill>
                  <a:srgbClr val="0D00C7"/>
                </a:solidFill>
                <a:latin typeface="DecimaWE"/>
                <a:cs typeface="Arial" panose="020B0604020202020204" pitchFamily="34" charset="0"/>
              </a:rPr>
              <a:t>oltre 15.000.000 € </a:t>
            </a:r>
            <a:r>
              <a:rPr lang="it-IT" sz="1600" b="1" dirty="0" smtClean="0">
                <a:solidFill>
                  <a:schemeClr val="tx2"/>
                </a:solidFill>
                <a:latin typeface="DecimaWE"/>
                <a:cs typeface="Arial" panose="020B0604020202020204" pitchFamily="34" charset="0"/>
              </a:rPr>
              <a:t>incassi</a:t>
            </a:r>
          </a:p>
          <a:p>
            <a:pPr marL="0" indent="0">
              <a:lnSpc>
                <a:spcPct val="100000"/>
              </a:lnSpc>
              <a:spcBef>
                <a:spcPts val="600"/>
              </a:spcBef>
              <a:buNone/>
            </a:pPr>
            <a:endParaRPr lang="it-IT" sz="1600" b="1" dirty="0" smtClean="0">
              <a:solidFill>
                <a:schemeClr val="tx2"/>
              </a:solidFill>
              <a:latin typeface="DecimaWE"/>
              <a:cs typeface="Arial" panose="020B0604020202020204" pitchFamily="34" charset="0"/>
            </a:endParaRPr>
          </a:p>
          <a:p>
            <a:pPr marL="0" indent="0">
              <a:lnSpc>
                <a:spcPct val="100000"/>
              </a:lnSpc>
              <a:spcBef>
                <a:spcPts val="600"/>
              </a:spcBef>
              <a:buNone/>
            </a:pPr>
            <a:r>
              <a:rPr lang="it-IT" sz="1600" b="1" dirty="0" smtClean="0">
                <a:solidFill>
                  <a:schemeClr val="tx2"/>
                </a:solidFill>
                <a:latin typeface="DecimaWE"/>
                <a:cs typeface="Arial" panose="020B0604020202020204" pitchFamily="34" charset="0"/>
              </a:rPr>
              <a:t>SPETTATORI </a:t>
            </a:r>
            <a:r>
              <a:rPr lang="it-IT" sz="1600" b="1" dirty="0" smtClean="0">
                <a:solidFill>
                  <a:schemeClr val="tx2"/>
                </a:solidFill>
                <a:latin typeface="DecimaWE"/>
                <a:cs typeface="Arial" panose="020B0604020202020204" pitchFamily="34" charset="0"/>
              </a:rPr>
              <a:t>E VISITATORI SI ASPETTANO ACCESSIBILITA’ FISICA E CULTURALE , UNA NUOVA E DIVERSA OFFERTA DI SERVIZI INNOVATIVI</a:t>
            </a:r>
            <a:r>
              <a:rPr lang="it-IT" sz="1600" dirty="0" smtClean="0">
                <a:solidFill>
                  <a:schemeClr val="tx2"/>
                </a:solidFill>
                <a:latin typeface="DecimaWE"/>
                <a:cs typeface="Arial" panose="020B0604020202020204" pitchFamily="34" charset="0"/>
              </a:rPr>
              <a:t>, visite guidate, percorsi, prodotti, pubblicazioni, linee di accessori, riproduzioni, servizi informatici, libertà di immagine, facilità di comunicazione, accessibilità agli archivi ed ai magazzini, giochi, percorsi didattici, formazione, approfondimenti, soddisfazione di ogni curiosità</a:t>
            </a:r>
            <a:endParaRPr lang="it-IT" sz="1600" dirty="0">
              <a:solidFill>
                <a:schemeClr val="tx2"/>
              </a:solidFill>
              <a:latin typeface="DecimaWE"/>
            </a:endParaRPr>
          </a:p>
          <a:p>
            <a:pPr marL="0" indent="0">
              <a:lnSpc>
                <a:spcPct val="100000"/>
              </a:lnSpc>
              <a:spcBef>
                <a:spcPts val="600"/>
              </a:spcBef>
              <a:buNone/>
            </a:pPr>
            <a:endParaRPr lang="it" sz="1800" dirty="0">
              <a:solidFill>
                <a:schemeClr val="tx2"/>
              </a:solidFill>
              <a:latin typeface="DecimaWE"/>
            </a:endParaRPr>
          </a:p>
          <a:p>
            <a:pPr marL="0" indent="0" rtl="0">
              <a:lnSpc>
                <a:spcPct val="100000"/>
              </a:lnSpc>
              <a:spcBef>
                <a:spcPts val="600"/>
              </a:spcBef>
              <a:buNone/>
            </a:pPr>
            <a:endParaRPr lang="en-US" sz="1800" dirty="0">
              <a:solidFill>
                <a:schemeClr val="tx2"/>
              </a:solidFill>
              <a:latin typeface="DecimaWE"/>
            </a:endParaRPr>
          </a:p>
        </p:txBody>
      </p:sp>
      <p:grpSp>
        <p:nvGrpSpPr>
          <p:cNvPr id="2" name="Gruppo 1"/>
          <p:cNvGrpSpPr/>
          <p:nvPr/>
        </p:nvGrpSpPr>
        <p:grpSpPr>
          <a:xfrm>
            <a:off x="0" y="5778000"/>
            <a:ext cx="9144000" cy="1080000"/>
            <a:chOff x="0" y="5778000"/>
            <a:chExt cx="9144000" cy="1080000"/>
          </a:xfrm>
        </p:grpSpPr>
        <p:pic>
          <p:nvPicPr>
            <p:cNvPr id="3074" name="Picture 2" descr="C:\Users\148129\Desktop\ech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173" y="5778000"/>
              <a:ext cx="259975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descr="startup.jpg"/>
            <p:cNvPicPr>
              <a:picLocks noChangeAspect="1"/>
            </p:cNvPicPr>
            <p:nvPr/>
          </p:nvPicPr>
          <p:blipFill>
            <a:blip r:embed="rId3" cstate="print"/>
            <a:stretch>
              <a:fillRect/>
            </a:stretch>
          </p:blipFill>
          <p:spPr>
            <a:xfrm>
              <a:off x="0" y="5778000"/>
              <a:ext cx="1080000" cy="1080000"/>
            </a:xfrm>
            <a:prstGeom prst="rect">
              <a:avLst/>
            </a:prstGeom>
          </p:spPr>
        </p:pic>
        <p:pic>
          <p:nvPicPr>
            <p:cNvPr id="8" name="Immagine 7" descr="Job-Education-Keyboard-1-300x140.jpg"/>
            <p:cNvPicPr>
              <a:picLocks noChangeAspect="1"/>
            </p:cNvPicPr>
            <p:nvPr/>
          </p:nvPicPr>
          <p:blipFill>
            <a:blip r:embed="rId4" cstate="print"/>
            <a:stretch>
              <a:fillRect/>
            </a:stretch>
          </p:blipFill>
          <p:spPr>
            <a:xfrm>
              <a:off x="4822105" y="5778000"/>
              <a:ext cx="2314286" cy="1080000"/>
            </a:xfrm>
            <a:prstGeom prst="rect">
              <a:avLst/>
            </a:prstGeom>
          </p:spPr>
        </p:pic>
        <p:pic>
          <p:nvPicPr>
            <p:cNvPr id="9" name="Immagine 8" descr="chi-semina-cultura-raccoglie-civiltà-Small.jpg"/>
            <p:cNvPicPr>
              <a:picLocks noChangeAspect="1"/>
            </p:cNvPicPr>
            <p:nvPr/>
          </p:nvPicPr>
          <p:blipFill>
            <a:blip r:embed="rId5" cstate="print"/>
            <a:stretch>
              <a:fillRect/>
            </a:stretch>
          </p:blipFill>
          <p:spPr>
            <a:xfrm>
              <a:off x="7707564" y="5778000"/>
              <a:ext cx="1436436" cy="1080000"/>
            </a:xfrm>
            <a:prstGeom prst="rect">
              <a:avLst/>
            </a:prstGeom>
          </p:spPr>
        </p:pic>
      </p:grpSp>
      <p:sp>
        <p:nvSpPr>
          <p:cNvPr id="12" name="Rettangolo 11"/>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7" name="Gruppo 16"/>
          <p:cNvGrpSpPr/>
          <p:nvPr/>
        </p:nvGrpSpPr>
        <p:grpSpPr>
          <a:xfrm>
            <a:off x="480731" y="180000"/>
            <a:ext cx="8595532" cy="389125"/>
            <a:chOff x="480731" y="180000"/>
            <a:chExt cx="8595532" cy="389125"/>
          </a:xfrm>
        </p:grpSpPr>
        <p:pic>
          <p:nvPicPr>
            <p:cNvPr id="18" name="Immagine 17" descr="59994_logoregionefvg.jpg"/>
            <p:cNvPicPr>
              <a:picLocks noChangeAspect="1"/>
            </p:cNvPicPr>
            <p:nvPr/>
          </p:nvPicPr>
          <p:blipFill>
            <a:blip r:embed="rId6" cstate="print"/>
            <a:stretch>
              <a:fillRect/>
            </a:stretch>
          </p:blipFill>
          <p:spPr>
            <a:xfrm>
              <a:off x="480731" y="180000"/>
              <a:ext cx="1800000" cy="389125"/>
            </a:xfrm>
            <a:prstGeom prst="rect">
              <a:avLst/>
            </a:prstGeom>
          </p:spPr>
        </p:pic>
        <p:sp>
          <p:nvSpPr>
            <p:cNvPr id="19" name="Rettangolo 18"/>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169399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2" y="866174"/>
            <a:ext cx="8218487" cy="674759"/>
          </a:xfrm>
        </p:spPr>
        <p:txBody>
          <a:bodyPr rtlCol="0">
            <a:noAutofit/>
          </a:bodyPr>
          <a:lstStyle/>
          <a:p>
            <a:r>
              <a:rPr lang="it-IT" b="1" cap="all" dirty="0">
                <a:solidFill>
                  <a:srgbClr val="0D00C7"/>
                </a:solidFill>
                <a:latin typeface="DecimaWE Rg" panose="02000000000000000000" pitchFamily="2" charset="0"/>
              </a:rPr>
              <a:t>Principali innovazioni della </a:t>
            </a:r>
            <a:r>
              <a:rPr lang="it" b="1" cap="all" dirty="0">
                <a:solidFill>
                  <a:srgbClr val="0D00C7"/>
                </a:solidFill>
                <a:latin typeface="DecimaWE Rg" panose="02000000000000000000" pitchFamily="2" charset="0"/>
              </a:rPr>
              <a:t>legge </a:t>
            </a:r>
            <a:r>
              <a:rPr lang="it" b="1" cap="all" dirty="0" smtClean="0">
                <a:solidFill>
                  <a:srgbClr val="0D00C7"/>
                </a:solidFill>
                <a:latin typeface="DecimaWE Rg" panose="02000000000000000000" pitchFamily="2" charset="0"/>
              </a:rPr>
              <a:t>n 16/2014</a:t>
            </a:r>
            <a:endParaRPr lang="en-US" b="1" i="1" cap="all" dirty="0">
              <a:solidFill>
                <a:srgbClr val="0D00C7"/>
              </a:solidFill>
              <a:latin typeface="DecimaWE Rg" panose="02000000000000000000" pitchFamily="2" charset="0"/>
            </a:endParaRPr>
          </a:p>
        </p:txBody>
      </p:sp>
      <p:sp>
        <p:nvSpPr>
          <p:cNvPr id="14" name="Segnaposto contenuto 13"/>
          <p:cNvSpPr>
            <a:spLocks noGrp="1"/>
          </p:cNvSpPr>
          <p:nvPr>
            <p:ph idx="1"/>
          </p:nvPr>
        </p:nvSpPr>
        <p:spPr>
          <a:xfrm>
            <a:off x="493713" y="1581151"/>
            <a:ext cx="8142287" cy="3913716"/>
          </a:xfrm>
          <a:noFill/>
        </p:spPr>
        <p:txBody>
          <a:bodyPr rtlCol="0">
            <a:noAutofit/>
          </a:bodyPr>
          <a:lstStyle/>
          <a:p>
            <a:pPr marL="0" lvl="0" indent="0">
              <a:lnSpc>
                <a:spcPct val="100000"/>
              </a:lnSpc>
              <a:spcBef>
                <a:spcPts val="600"/>
              </a:spcBef>
              <a:buNone/>
            </a:pPr>
            <a:r>
              <a:rPr lang="it-IT" b="1" dirty="0">
                <a:solidFill>
                  <a:srgbClr val="000000"/>
                </a:solidFill>
                <a:latin typeface="DecimaWE Rg" panose="02000000000000000000" pitchFamily="2" charset="0"/>
              </a:rPr>
              <a:t>ATTIVITA' CULTURALI</a:t>
            </a:r>
          </a:p>
          <a:p>
            <a:pPr marL="0" lvl="0" indent="0">
              <a:lnSpc>
                <a:spcPct val="100000"/>
              </a:lnSpc>
              <a:spcBef>
                <a:spcPts val="600"/>
              </a:spcBef>
              <a:buNone/>
            </a:pPr>
            <a:r>
              <a:rPr lang="it-IT" dirty="0">
                <a:solidFill>
                  <a:srgbClr val="000000"/>
                </a:solidFill>
                <a:latin typeface="DecimaWE Rg" panose="02000000000000000000" pitchFamily="2" charset="0"/>
              </a:rPr>
              <a:t>con la nuova legge (</a:t>
            </a:r>
            <a:r>
              <a:rPr lang="it-IT" b="1" dirty="0">
                <a:solidFill>
                  <a:srgbClr val="000000"/>
                </a:solidFill>
                <a:latin typeface="DecimaWE Rg" panose="02000000000000000000" pitchFamily="2" charset="0"/>
              </a:rPr>
              <a:t>unica in Italia</a:t>
            </a:r>
            <a:r>
              <a:rPr lang="it-IT" dirty="0">
                <a:solidFill>
                  <a:srgbClr val="000000"/>
                </a:solidFill>
                <a:latin typeface="DecimaWE Rg" panose="02000000000000000000" pitchFamily="2" charset="0"/>
              </a:rPr>
              <a:t>) grazie ad una regolamentazione multilivello, dedicata sia ai finanziamenti triennali sia ai finanziamenti a bando, </a:t>
            </a:r>
            <a:r>
              <a:rPr lang="it-IT" b="1" dirty="0">
                <a:solidFill>
                  <a:srgbClr val="000000"/>
                </a:solidFill>
                <a:latin typeface="DecimaWE Rg" panose="02000000000000000000" pitchFamily="2" charset="0"/>
              </a:rPr>
              <a:t>tutti con procedure valutative, </a:t>
            </a:r>
            <a:r>
              <a:rPr lang="it-IT" dirty="0">
                <a:solidFill>
                  <a:srgbClr val="000000"/>
                </a:solidFill>
                <a:latin typeface="DecimaWE Rg" panose="02000000000000000000" pitchFamily="2" charset="0"/>
              </a:rPr>
              <a:t>si è resa possibile :</a:t>
            </a:r>
          </a:p>
          <a:p>
            <a:pPr marL="0" lvl="0" indent="0">
              <a:lnSpc>
                <a:spcPct val="100000"/>
              </a:lnSpc>
              <a:spcBef>
                <a:spcPts val="600"/>
              </a:spcBef>
              <a:buNone/>
            </a:pPr>
            <a:r>
              <a:rPr lang="it-IT" dirty="0">
                <a:solidFill>
                  <a:srgbClr val="000000"/>
                </a:solidFill>
                <a:latin typeface="DecimaWE Rg" panose="02000000000000000000" pitchFamily="2" charset="0"/>
              </a:rPr>
              <a:t>_ la </a:t>
            </a:r>
            <a:r>
              <a:rPr lang="it-IT" b="1" dirty="0">
                <a:solidFill>
                  <a:srgbClr val="000000"/>
                </a:solidFill>
                <a:latin typeface="DecimaWE Rg" panose="02000000000000000000" pitchFamily="2" charset="0"/>
              </a:rPr>
              <a:t>pianificazione </a:t>
            </a:r>
            <a:r>
              <a:rPr lang="it-IT" dirty="0">
                <a:solidFill>
                  <a:srgbClr val="000000"/>
                </a:solidFill>
                <a:latin typeface="DecimaWE Rg" panose="02000000000000000000" pitchFamily="2" charset="0"/>
              </a:rPr>
              <a:t>ai soggetti più importanti, consolidandone le sviluppo, ma consentendo anche alle realtà più piccole di partecipare alla progettazione culturale con risorse maggiori e meglio distribuite</a:t>
            </a:r>
          </a:p>
          <a:p>
            <a:pPr marL="0" lvl="0" indent="0">
              <a:lnSpc>
                <a:spcPct val="100000"/>
              </a:lnSpc>
              <a:spcBef>
                <a:spcPts val="600"/>
              </a:spcBef>
              <a:buNone/>
            </a:pPr>
            <a:r>
              <a:rPr lang="it-IT" dirty="0" smtClean="0">
                <a:solidFill>
                  <a:srgbClr val="000000"/>
                </a:solidFill>
                <a:latin typeface="DecimaWE Rg" panose="02000000000000000000" pitchFamily="2" charset="0"/>
              </a:rPr>
              <a:t>_ la</a:t>
            </a:r>
            <a:r>
              <a:rPr lang="it-IT" b="1" dirty="0" smtClean="0">
                <a:solidFill>
                  <a:srgbClr val="000000"/>
                </a:solidFill>
                <a:latin typeface="DecimaWE Rg" panose="02000000000000000000" pitchFamily="2" charset="0"/>
              </a:rPr>
              <a:t> </a:t>
            </a:r>
            <a:r>
              <a:rPr lang="it-IT" b="1" dirty="0">
                <a:solidFill>
                  <a:srgbClr val="000000"/>
                </a:solidFill>
                <a:latin typeface="DecimaWE Rg" panose="02000000000000000000" pitchFamily="2" charset="0"/>
              </a:rPr>
              <a:t>liquidazione immediata </a:t>
            </a:r>
            <a:r>
              <a:rPr lang="it-IT" b="1" dirty="0" smtClean="0">
                <a:solidFill>
                  <a:srgbClr val="000000"/>
                </a:solidFill>
                <a:latin typeface="DecimaWE Rg" panose="02000000000000000000" pitchFamily="2" charset="0"/>
              </a:rPr>
              <a:t>del contributo al </a:t>
            </a:r>
            <a:r>
              <a:rPr lang="it-IT" b="1" dirty="0">
                <a:solidFill>
                  <a:srgbClr val="000000"/>
                </a:solidFill>
                <a:latin typeface="DecimaWE Rg" panose="02000000000000000000" pitchFamily="2" charset="0"/>
              </a:rPr>
              <a:t>100% </a:t>
            </a:r>
            <a:r>
              <a:rPr lang="it-IT" dirty="0">
                <a:solidFill>
                  <a:srgbClr val="000000"/>
                </a:solidFill>
                <a:latin typeface="DecimaWE Rg" panose="02000000000000000000" pitchFamily="2" charset="0"/>
              </a:rPr>
              <a:t>che consente di </a:t>
            </a:r>
            <a:r>
              <a:rPr lang="it-IT" dirty="0" smtClean="0">
                <a:solidFill>
                  <a:srgbClr val="000000"/>
                </a:solidFill>
                <a:latin typeface="DecimaWE Rg" panose="02000000000000000000" pitchFamily="2" charset="0"/>
              </a:rPr>
              <a:t>gestire al meglio i flussi finanziari</a:t>
            </a:r>
            <a:endParaRPr lang="it-IT" dirty="0">
              <a:solidFill>
                <a:srgbClr val="000000"/>
              </a:solidFill>
              <a:latin typeface="DecimaWE Rg" panose="02000000000000000000" pitchFamily="2" charset="0"/>
            </a:endParaRPr>
          </a:p>
          <a:p>
            <a:pPr marL="0" lvl="0" indent="0">
              <a:lnSpc>
                <a:spcPct val="100000"/>
              </a:lnSpc>
              <a:spcBef>
                <a:spcPts val="600"/>
              </a:spcBef>
              <a:buNone/>
            </a:pPr>
            <a:r>
              <a:rPr lang="it-IT" dirty="0" smtClean="0">
                <a:solidFill>
                  <a:srgbClr val="000000"/>
                </a:solidFill>
                <a:latin typeface="DecimaWE Rg" panose="02000000000000000000" pitchFamily="2" charset="0"/>
              </a:rPr>
              <a:t>_ lo </a:t>
            </a:r>
            <a:r>
              <a:rPr lang="it-IT" b="1" dirty="0" smtClean="0">
                <a:solidFill>
                  <a:srgbClr val="000000"/>
                </a:solidFill>
                <a:latin typeface="DecimaWE Rg" panose="02000000000000000000" pitchFamily="2" charset="0"/>
              </a:rPr>
              <a:t>sviluppo </a:t>
            </a:r>
            <a:r>
              <a:rPr lang="it-IT" dirty="0" smtClean="0">
                <a:solidFill>
                  <a:srgbClr val="000000"/>
                </a:solidFill>
                <a:latin typeface="DecimaWE Rg" panose="02000000000000000000" pitchFamily="2" charset="0"/>
              </a:rPr>
              <a:t>di attività di network grazie all’ incentivo </a:t>
            </a:r>
            <a:r>
              <a:rPr lang="it-IT" dirty="0">
                <a:solidFill>
                  <a:srgbClr val="000000"/>
                </a:solidFill>
                <a:latin typeface="DecimaWE Rg" panose="02000000000000000000" pitchFamily="2" charset="0"/>
              </a:rPr>
              <a:t>alle partnership che premia la capacità di fare reti</a:t>
            </a:r>
          </a:p>
          <a:p>
            <a:pPr marL="0" indent="0">
              <a:lnSpc>
                <a:spcPct val="100000"/>
              </a:lnSpc>
              <a:spcBef>
                <a:spcPts val="600"/>
              </a:spcBef>
              <a:buNone/>
            </a:pPr>
            <a:endParaRPr lang="it" dirty="0">
              <a:solidFill>
                <a:srgbClr val="000000"/>
              </a:solidFill>
            </a:endParaRPr>
          </a:p>
          <a:p>
            <a:pPr marL="0" indent="0" rtl="0">
              <a:lnSpc>
                <a:spcPct val="100000"/>
              </a:lnSpc>
              <a:spcBef>
                <a:spcPts val="600"/>
              </a:spcBef>
              <a:buNone/>
            </a:pPr>
            <a:endParaRPr lang="en-US" dirty="0">
              <a:solidFill>
                <a:srgbClr val="00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914800"/>
            <a:ext cx="9160565"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ttangolo 9"/>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6" name="Gruppo 15"/>
          <p:cNvGrpSpPr/>
          <p:nvPr/>
        </p:nvGrpSpPr>
        <p:grpSpPr>
          <a:xfrm>
            <a:off x="480731" y="180000"/>
            <a:ext cx="8595532" cy="389125"/>
            <a:chOff x="480731" y="180000"/>
            <a:chExt cx="8595532" cy="389125"/>
          </a:xfrm>
        </p:grpSpPr>
        <p:pic>
          <p:nvPicPr>
            <p:cNvPr id="17" name="Immagine 16" descr="59994_logoregionefvg.jpg"/>
            <p:cNvPicPr>
              <a:picLocks noChangeAspect="1"/>
            </p:cNvPicPr>
            <p:nvPr/>
          </p:nvPicPr>
          <p:blipFill>
            <a:blip r:embed="rId3" cstate="print"/>
            <a:stretch>
              <a:fillRect/>
            </a:stretch>
          </p:blipFill>
          <p:spPr>
            <a:xfrm>
              <a:off x="480731" y="180000"/>
              <a:ext cx="1800000" cy="389125"/>
            </a:xfrm>
            <a:prstGeom prst="rect">
              <a:avLst/>
            </a:prstGeom>
          </p:spPr>
        </p:pic>
        <p:sp>
          <p:nvSpPr>
            <p:cNvPr id="18" name="Rettangolo 17"/>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136138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853909"/>
            <a:ext cx="7485512" cy="666386"/>
          </a:xfrm>
        </p:spPr>
        <p:txBody>
          <a:bodyPr rtlCol="0">
            <a:noAutofit/>
          </a:bodyPr>
          <a:lstStyle/>
          <a:p>
            <a:r>
              <a:rPr lang="it-IT" b="1" dirty="0">
                <a:solidFill>
                  <a:srgbClr val="0D00C7"/>
                </a:solidFill>
                <a:latin typeface="DecimaWE Rg" panose="02000000000000000000" pitchFamily="2" charset="0"/>
              </a:rPr>
              <a:t>INCREMENTO </a:t>
            </a:r>
            <a:r>
              <a:rPr lang="it-IT" b="1" dirty="0" smtClean="0">
                <a:solidFill>
                  <a:srgbClr val="0D00C7"/>
                </a:solidFill>
                <a:latin typeface="DecimaWE Rg" panose="02000000000000000000" pitchFamily="2" charset="0"/>
              </a:rPr>
              <a:t>delle  </a:t>
            </a:r>
            <a:r>
              <a:rPr lang="it-IT" b="1" dirty="0">
                <a:solidFill>
                  <a:srgbClr val="0D00C7"/>
                </a:solidFill>
                <a:latin typeface="DecimaWE Rg" panose="02000000000000000000" pitchFamily="2" charset="0"/>
              </a:rPr>
              <a:t>RISORSE</a:t>
            </a:r>
            <a:endParaRPr lang="en-US" b="1" i="1" dirty="0">
              <a:solidFill>
                <a:srgbClr val="0D00C7"/>
              </a:solidFill>
              <a:latin typeface="DecimaWE Rg" panose="02000000000000000000" pitchFamily="2" charset="0"/>
            </a:endParaRPr>
          </a:p>
        </p:txBody>
      </p:sp>
      <p:sp>
        <p:nvSpPr>
          <p:cNvPr id="14" name="Segnaposto contenuto 13"/>
          <p:cNvSpPr>
            <a:spLocks noGrp="1"/>
          </p:cNvSpPr>
          <p:nvPr>
            <p:ph idx="1"/>
          </p:nvPr>
        </p:nvSpPr>
        <p:spPr>
          <a:xfrm>
            <a:off x="493713" y="1562099"/>
            <a:ext cx="8099954" cy="4017433"/>
          </a:xfrm>
          <a:noFill/>
        </p:spPr>
        <p:txBody>
          <a:bodyPr rtlCol="0">
            <a:noAutofit/>
          </a:bodyPr>
          <a:lstStyle/>
          <a:p>
            <a:pPr marL="0" indent="0">
              <a:lnSpc>
                <a:spcPct val="100000"/>
              </a:lnSpc>
              <a:spcBef>
                <a:spcPts val="600"/>
              </a:spcBef>
              <a:buNone/>
            </a:pPr>
            <a:r>
              <a:rPr lang="it-IT" sz="1800" dirty="0" smtClean="0">
                <a:latin typeface="DecimaWE Rg" panose="02000000000000000000" pitchFamily="2" charset="0"/>
              </a:rPr>
              <a:t>_ Le risorse </a:t>
            </a:r>
            <a:r>
              <a:rPr lang="it-IT" sz="1800" dirty="0">
                <a:latin typeface="DecimaWE Rg" panose="02000000000000000000" pitchFamily="2" charset="0"/>
              </a:rPr>
              <a:t>investite </a:t>
            </a:r>
            <a:r>
              <a:rPr lang="it-IT" sz="1800" dirty="0" smtClean="0">
                <a:latin typeface="DecimaWE Rg" panose="02000000000000000000" pitchFamily="2" charset="0"/>
              </a:rPr>
              <a:t>sulle attività culturali con linee contributive coerenti per Teatro, Musica, Cinema, Festival, Divulgazione umanistica e scientifica, Giovani  (</a:t>
            </a:r>
            <a:r>
              <a:rPr lang="it-IT" sz="1800" b="1" dirty="0" smtClean="0">
                <a:latin typeface="DecimaWE Rg" panose="02000000000000000000" pitchFamily="2" charset="0"/>
              </a:rPr>
              <a:t>esclusi i beni e le lingue minoritarie</a:t>
            </a:r>
            <a:r>
              <a:rPr lang="it-IT" sz="1800" dirty="0" smtClean="0">
                <a:latin typeface="DecimaWE Rg" panose="02000000000000000000" pitchFamily="2" charset="0"/>
              </a:rPr>
              <a:t>) incrementate da: </a:t>
            </a:r>
            <a:endParaRPr lang="it-IT" sz="1800" b="1" dirty="0">
              <a:latin typeface="DecimaWE Rg" panose="02000000000000000000" pitchFamily="2" charset="0"/>
            </a:endParaRPr>
          </a:p>
          <a:p>
            <a:pPr marL="0" indent="0">
              <a:lnSpc>
                <a:spcPct val="100000"/>
              </a:lnSpc>
              <a:spcBef>
                <a:spcPts val="600"/>
              </a:spcBef>
              <a:buNone/>
            </a:pPr>
            <a:r>
              <a:rPr lang="it-IT" sz="1800" b="1" dirty="0" smtClean="0">
                <a:solidFill>
                  <a:srgbClr val="0D00C7"/>
                </a:solidFill>
                <a:latin typeface="DecimaWE Rg" panose="02000000000000000000" pitchFamily="2" charset="0"/>
              </a:rPr>
              <a:t>18.583.000,00 </a:t>
            </a:r>
            <a:r>
              <a:rPr lang="it-IT" sz="1800" b="1" dirty="0" smtClean="0">
                <a:latin typeface="DecimaWE Rg" panose="02000000000000000000" pitchFamily="2" charset="0"/>
              </a:rPr>
              <a:t> </a:t>
            </a:r>
            <a:r>
              <a:rPr lang="it-IT" sz="1800" dirty="0">
                <a:latin typeface="DecimaWE Rg" panose="02000000000000000000" pitchFamily="2" charset="0"/>
              </a:rPr>
              <a:t>nel</a:t>
            </a:r>
            <a:r>
              <a:rPr lang="it-IT" sz="1800" b="1" dirty="0">
                <a:latin typeface="DecimaWE Rg" panose="02000000000000000000" pitchFamily="2" charset="0"/>
              </a:rPr>
              <a:t> 2013 a </a:t>
            </a:r>
            <a:r>
              <a:rPr lang="it-IT" sz="1800" b="1" dirty="0" smtClean="0">
                <a:solidFill>
                  <a:srgbClr val="0D00C7"/>
                </a:solidFill>
                <a:latin typeface="DecimaWE Rg" panose="02000000000000000000" pitchFamily="2" charset="0"/>
              </a:rPr>
              <a:t>30.860.000,00</a:t>
            </a:r>
            <a:r>
              <a:rPr lang="it-IT" sz="1800" b="1" dirty="0" smtClean="0">
                <a:latin typeface="DecimaWE Rg" panose="02000000000000000000" pitchFamily="2" charset="0"/>
              </a:rPr>
              <a:t>  </a:t>
            </a:r>
            <a:r>
              <a:rPr lang="it-IT" sz="1800" dirty="0">
                <a:latin typeface="DecimaWE Rg" panose="02000000000000000000" pitchFamily="2" charset="0"/>
              </a:rPr>
              <a:t>nel</a:t>
            </a:r>
            <a:r>
              <a:rPr lang="it-IT" sz="1800" b="1" dirty="0">
                <a:latin typeface="DecimaWE Rg" panose="02000000000000000000" pitchFamily="2" charset="0"/>
              </a:rPr>
              <a:t> </a:t>
            </a:r>
            <a:r>
              <a:rPr lang="it-IT" sz="1800" b="1" dirty="0" smtClean="0">
                <a:latin typeface="DecimaWE Rg" panose="02000000000000000000" pitchFamily="2" charset="0"/>
              </a:rPr>
              <a:t>2017</a:t>
            </a:r>
            <a:endParaRPr lang="it-IT" sz="1800" dirty="0" smtClean="0">
              <a:latin typeface="DecimaWE Rg" panose="02000000000000000000" pitchFamily="2" charset="0"/>
            </a:endParaRPr>
          </a:p>
          <a:p>
            <a:pPr marL="0" indent="0">
              <a:lnSpc>
                <a:spcPct val="100000"/>
              </a:lnSpc>
              <a:spcBef>
                <a:spcPts val="600"/>
              </a:spcBef>
              <a:buNone/>
            </a:pPr>
            <a:r>
              <a:rPr lang="it-IT" sz="1800" dirty="0" smtClean="0">
                <a:latin typeface="DecimaWE Rg" panose="02000000000000000000" pitchFamily="2" charset="0"/>
              </a:rPr>
              <a:t>_ Oltre ai soggetti individuati in legge (Università Popolare, CRAF, Orchestra Mitteleuropa, ERT), </a:t>
            </a:r>
          </a:p>
          <a:p>
            <a:pPr marL="0" indent="0">
              <a:lnSpc>
                <a:spcPct val="100000"/>
              </a:lnSpc>
              <a:spcBef>
                <a:spcPts val="600"/>
              </a:spcBef>
              <a:buNone/>
            </a:pPr>
            <a:r>
              <a:rPr lang="it-IT" sz="1800" dirty="0" smtClean="0">
                <a:latin typeface="DecimaWE Rg" panose="02000000000000000000" pitchFamily="2" charset="0"/>
              </a:rPr>
              <a:t>   i finanziati </a:t>
            </a:r>
            <a:r>
              <a:rPr lang="it-IT" sz="1800" dirty="0">
                <a:latin typeface="DecimaWE Rg" panose="02000000000000000000" pitchFamily="2" charset="0"/>
              </a:rPr>
              <a:t>nel 2017 sono stati </a:t>
            </a:r>
            <a:r>
              <a:rPr lang="it-IT" sz="1800" dirty="0" smtClean="0">
                <a:latin typeface="DecimaWE Rg" panose="02000000000000000000" pitchFamily="2" charset="0"/>
              </a:rPr>
              <a:t>: </a:t>
            </a:r>
            <a:endParaRPr lang="it-IT" sz="1800" dirty="0">
              <a:latin typeface="DecimaWE Rg" panose="02000000000000000000" pitchFamily="2" charset="0"/>
            </a:endParaRPr>
          </a:p>
          <a:p>
            <a:pPr marL="0" indent="0">
              <a:lnSpc>
                <a:spcPct val="100000"/>
              </a:lnSpc>
              <a:spcBef>
                <a:spcPts val="600"/>
              </a:spcBef>
              <a:buNone/>
            </a:pPr>
            <a:r>
              <a:rPr lang="it-IT" sz="1800" b="1" dirty="0" smtClean="0">
                <a:latin typeface="DecimaWE Rg" panose="02000000000000000000" pitchFamily="2" charset="0"/>
              </a:rPr>
              <a:t>   </a:t>
            </a:r>
            <a:r>
              <a:rPr lang="it-IT" sz="1800" b="1" dirty="0" smtClean="0">
                <a:solidFill>
                  <a:srgbClr val="0D00C7"/>
                </a:solidFill>
                <a:latin typeface="DecimaWE Rg" panose="02000000000000000000" pitchFamily="2" charset="0"/>
              </a:rPr>
              <a:t>281</a:t>
            </a:r>
            <a:r>
              <a:rPr lang="it-IT" sz="1800" b="1" dirty="0" smtClean="0">
                <a:latin typeface="DecimaWE Rg" panose="02000000000000000000" pitchFamily="2" charset="0"/>
              </a:rPr>
              <a:t>  </a:t>
            </a:r>
            <a:r>
              <a:rPr lang="it-IT" sz="1800" dirty="0" smtClean="0">
                <a:latin typeface="DecimaWE Rg" panose="02000000000000000000" pitchFamily="2" charset="0"/>
              </a:rPr>
              <a:t>medio</a:t>
            </a:r>
            <a:r>
              <a:rPr lang="it-IT" sz="1800" dirty="0">
                <a:latin typeface="DecimaWE Rg" panose="02000000000000000000" pitchFamily="2" charset="0"/>
              </a:rPr>
              <a:t> </a:t>
            </a:r>
            <a:r>
              <a:rPr lang="it-IT" sz="1800" dirty="0" smtClean="0">
                <a:latin typeface="DecimaWE Rg" panose="02000000000000000000" pitchFamily="2" charset="0"/>
              </a:rPr>
              <a:t>piccoli (considerando solo i capofila, ma con centinaia di partner) </a:t>
            </a:r>
            <a:r>
              <a:rPr lang="it-IT" sz="1800" dirty="0">
                <a:latin typeface="DecimaWE Rg" panose="02000000000000000000" pitchFamily="2" charset="0"/>
              </a:rPr>
              <a:t>per </a:t>
            </a:r>
            <a:r>
              <a:rPr lang="it-IT" sz="1800" b="1" dirty="0" smtClean="0">
                <a:solidFill>
                  <a:srgbClr val="0D00C7"/>
                </a:solidFill>
                <a:latin typeface="DecimaWE Rg" panose="02000000000000000000" pitchFamily="2" charset="0"/>
              </a:rPr>
              <a:t>5 MLN </a:t>
            </a:r>
            <a:endParaRPr lang="it-IT" sz="1800" b="1" dirty="0">
              <a:solidFill>
                <a:srgbClr val="0D00C7"/>
              </a:solidFill>
              <a:latin typeface="DecimaWE Rg" panose="02000000000000000000" pitchFamily="2" charset="0"/>
            </a:endParaRPr>
          </a:p>
          <a:p>
            <a:pPr marL="0" indent="0">
              <a:lnSpc>
                <a:spcPct val="100000"/>
              </a:lnSpc>
              <a:spcBef>
                <a:spcPts val="600"/>
              </a:spcBef>
              <a:buNone/>
            </a:pPr>
            <a:r>
              <a:rPr lang="it-IT" sz="1800" b="1" dirty="0">
                <a:latin typeface="DecimaWE Rg" panose="02000000000000000000" pitchFamily="2" charset="0"/>
              </a:rPr>
              <a:t> </a:t>
            </a:r>
            <a:r>
              <a:rPr lang="it-IT" sz="1800" b="1" dirty="0" smtClean="0">
                <a:latin typeface="DecimaWE Rg" panose="02000000000000000000" pitchFamily="2" charset="0"/>
              </a:rPr>
              <a:t>  </a:t>
            </a:r>
            <a:r>
              <a:rPr lang="it-IT" sz="1800" b="1" dirty="0" smtClean="0">
                <a:solidFill>
                  <a:srgbClr val="0D00C7"/>
                </a:solidFill>
                <a:latin typeface="DecimaWE Rg" panose="02000000000000000000" pitchFamily="2" charset="0"/>
              </a:rPr>
              <a:t>77</a:t>
            </a:r>
            <a:r>
              <a:rPr lang="it-IT" sz="1800" b="1" dirty="0" smtClean="0">
                <a:latin typeface="DecimaWE Rg" panose="02000000000000000000" pitchFamily="2" charset="0"/>
              </a:rPr>
              <a:t>  </a:t>
            </a:r>
            <a:r>
              <a:rPr lang="it-IT" sz="1800" dirty="0" smtClean="0">
                <a:latin typeface="DecimaWE Rg" panose="02000000000000000000" pitchFamily="2" charset="0"/>
              </a:rPr>
              <a:t>triennali </a:t>
            </a:r>
            <a:r>
              <a:rPr lang="it-IT" sz="1800" dirty="0">
                <a:latin typeface="DecimaWE Rg" panose="02000000000000000000" pitchFamily="2" charset="0"/>
              </a:rPr>
              <a:t>per </a:t>
            </a:r>
            <a:r>
              <a:rPr lang="it-IT" sz="1800" b="1" dirty="0" smtClean="0">
                <a:solidFill>
                  <a:srgbClr val="0D00C7"/>
                </a:solidFill>
                <a:latin typeface="DecimaWE Rg" panose="02000000000000000000" pitchFamily="2" charset="0"/>
              </a:rPr>
              <a:t>20 MLN</a:t>
            </a:r>
            <a:r>
              <a:rPr lang="it-IT" sz="1800" b="1" dirty="0">
                <a:latin typeface="DecimaWE Rg" panose="02000000000000000000" pitchFamily="2" charset="0"/>
              </a:rPr>
              <a:t>. </a:t>
            </a:r>
          </a:p>
          <a:p>
            <a:pPr marL="0" indent="0">
              <a:lnSpc>
                <a:spcPct val="100000"/>
              </a:lnSpc>
              <a:spcBef>
                <a:spcPts val="600"/>
              </a:spcBef>
              <a:buNone/>
            </a:pPr>
            <a:r>
              <a:rPr lang="it-IT" sz="1800" dirty="0" smtClean="0">
                <a:latin typeface="DecimaWE Rg" panose="02000000000000000000" pitchFamily="2" charset="0"/>
              </a:rPr>
              <a:t>_ Siamo la </a:t>
            </a:r>
            <a:r>
              <a:rPr lang="it-IT" sz="1800" dirty="0">
                <a:latin typeface="DecimaWE Rg" panose="02000000000000000000" pitchFamily="2" charset="0"/>
              </a:rPr>
              <a:t>Regione che investe di più in </a:t>
            </a:r>
            <a:r>
              <a:rPr lang="it-IT" sz="1800" dirty="0">
                <a:solidFill>
                  <a:schemeClr val="tx2"/>
                </a:solidFill>
                <a:latin typeface="DecimaWE Rg" panose="02000000000000000000" pitchFamily="2" charset="0"/>
              </a:rPr>
              <a:t>assoluto</a:t>
            </a:r>
            <a:r>
              <a:rPr lang="it-IT" sz="1800" dirty="0">
                <a:latin typeface="DecimaWE Rg" panose="02000000000000000000" pitchFamily="2" charset="0"/>
              </a:rPr>
              <a:t> su cori, bande, teatro amatoriale, folklore</a:t>
            </a:r>
            <a:r>
              <a:rPr lang="it-IT" sz="1800" b="1" dirty="0">
                <a:latin typeface="DecimaWE Rg" panose="02000000000000000000" pitchFamily="2" charset="0"/>
              </a:rPr>
              <a:t>, oltre </a:t>
            </a:r>
            <a:r>
              <a:rPr lang="it-IT" sz="1800" b="1" dirty="0" smtClean="0">
                <a:latin typeface="DecimaWE Rg" panose="02000000000000000000" pitchFamily="2" charset="0"/>
              </a:rPr>
              <a:t>1.2 </a:t>
            </a:r>
            <a:r>
              <a:rPr lang="it-IT" sz="1800" b="1" dirty="0">
                <a:latin typeface="DecimaWE Rg" panose="02000000000000000000" pitchFamily="2" charset="0"/>
              </a:rPr>
              <a:t>MLN </a:t>
            </a:r>
            <a:r>
              <a:rPr lang="it-IT" sz="1800" b="1" dirty="0" smtClean="0">
                <a:latin typeface="DecimaWE Rg" panose="02000000000000000000" pitchFamily="2" charset="0"/>
              </a:rPr>
              <a:t>annui </a:t>
            </a:r>
            <a:r>
              <a:rPr lang="it-IT" sz="1800" dirty="0" smtClean="0">
                <a:latin typeface="DecimaWE Rg" panose="02000000000000000000" pitchFamily="2" charset="0"/>
              </a:rPr>
              <a:t>che vengono autogestiti con bandi interni dalle Associazioni di categoria</a:t>
            </a:r>
            <a:endParaRPr lang="it-IT" sz="1800" dirty="0">
              <a:latin typeface="DecimaWE Rg" panose="02000000000000000000" pitchFamily="2" charset="0"/>
            </a:endParaRPr>
          </a:p>
          <a:p>
            <a:pPr marL="0" indent="0">
              <a:lnSpc>
                <a:spcPct val="100000"/>
              </a:lnSpc>
              <a:spcBef>
                <a:spcPts val="600"/>
              </a:spcBef>
              <a:buNone/>
            </a:pPr>
            <a:endParaRPr lang="it" sz="1800" dirty="0"/>
          </a:p>
          <a:p>
            <a:pPr marL="0" indent="0" rtl="0">
              <a:lnSpc>
                <a:spcPct val="100000"/>
              </a:lnSpc>
              <a:spcBef>
                <a:spcPts val="600"/>
              </a:spcBef>
              <a:buNone/>
            </a:pPr>
            <a:endParaRPr lang="en-US" sz="1800" dirty="0"/>
          </a:p>
        </p:txBody>
      </p:sp>
      <p:sp>
        <p:nvSpPr>
          <p:cNvPr id="7" name="Rettangolo 6"/>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914800"/>
            <a:ext cx="9160565"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uppo 11"/>
          <p:cNvGrpSpPr/>
          <p:nvPr/>
        </p:nvGrpSpPr>
        <p:grpSpPr>
          <a:xfrm>
            <a:off x="480731" y="180000"/>
            <a:ext cx="8595532" cy="389125"/>
            <a:chOff x="480731" y="180000"/>
            <a:chExt cx="8595532" cy="389125"/>
          </a:xfrm>
        </p:grpSpPr>
        <p:pic>
          <p:nvPicPr>
            <p:cNvPr id="15" name="Immagine 14" descr="59994_logoregionefvg.jpg"/>
            <p:cNvPicPr>
              <a:picLocks noChangeAspect="1"/>
            </p:cNvPicPr>
            <p:nvPr/>
          </p:nvPicPr>
          <p:blipFill>
            <a:blip r:embed="rId3" cstate="print"/>
            <a:stretch>
              <a:fillRect/>
            </a:stretch>
          </p:blipFill>
          <p:spPr>
            <a:xfrm>
              <a:off x="480731" y="180000"/>
              <a:ext cx="1800000" cy="389125"/>
            </a:xfrm>
            <a:prstGeom prst="rect">
              <a:avLst/>
            </a:prstGeom>
          </p:spPr>
        </p:pic>
        <p:sp>
          <p:nvSpPr>
            <p:cNvPr id="16" name="Rettangolo 15"/>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271356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880532"/>
            <a:ext cx="8108420" cy="999067"/>
          </a:xfrm>
        </p:spPr>
        <p:txBody>
          <a:bodyPr rtlCol="0">
            <a:noAutofit/>
          </a:bodyPr>
          <a:lstStyle/>
          <a:p>
            <a:pPr rtl="0"/>
            <a:r>
              <a:rPr lang="it-IT" b="1" dirty="0" smtClean="0">
                <a:solidFill>
                  <a:srgbClr val="0D00C7"/>
                </a:solidFill>
                <a:latin typeface="DecimaWE Rg" panose="02000000000000000000" pitchFamily="2" charset="0"/>
              </a:rPr>
              <a:t>RECUPERATE LE RISORSE ASSEGNATE DALLE PROVINCIE</a:t>
            </a:r>
            <a:endParaRPr lang="en-US" dirty="0">
              <a:solidFill>
                <a:srgbClr val="0D00C7"/>
              </a:solidFill>
              <a:latin typeface="DecimaWE Rg" panose="02000000000000000000" pitchFamily="2" charset="0"/>
            </a:endParaRPr>
          </a:p>
        </p:txBody>
      </p:sp>
      <p:sp>
        <p:nvSpPr>
          <p:cNvPr id="14" name="Segnaposto contenuto 13"/>
          <p:cNvSpPr>
            <a:spLocks noGrp="1"/>
          </p:cNvSpPr>
          <p:nvPr>
            <p:ph idx="1"/>
          </p:nvPr>
        </p:nvSpPr>
        <p:spPr>
          <a:xfrm>
            <a:off x="493712" y="1980000"/>
            <a:ext cx="8269287" cy="3946668"/>
          </a:xfrm>
          <a:noFill/>
        </p:spPr>
        <p:txBody>
          <a:bodyPr rtlCol="0">
            <a:noAutofit/>
          </a:bodyPr>
          <a:lstStyle/>
          <a:p>
            <a:pPr marL="0" indent="0">
              <a:lnSpc>
                <a:spcPct val="100000"/>
              </a:lnSpc>
              <a:spcBef>
                <a:spcPts val="600"/>
              </a:spcBef>
              <a:buNone/>
            </a:pPr>
            <a:r>
              <a:rPr lang="it-IT" dirty="0" smtClean="0">
                <a:latin typeface="DecimaWE Rg" panose="02000000000000000000" pitchFamily="2" charset="0"/>
              </a:rPr>
              <a:t>_ nel 2017 </a:t>
            </a:r>
            <a:r>
              <a:rPr lang="it-IT" dirty="0">
                <a:latin typeface="DecimaWE Rg" panose="02000000000000000000" pitchFamily="2" charset="0"/>
              </a:rPr>
              <a:t>è stata predisposta una procedura contributiva straordinaria a bando, dedicata ai soggetti che precedentemente beneficiavano di contributi provinciali </a:t>
            </a:r>
            <a:r>
              <a:rPr lang="it-IT" dirty="0" smtClean="0">
                <a:latin typeface="DecimaWE Rg" panose="02000000000000000000" pitchFamily="2" charset="0"/>
              </a:rPr>
              <a:t>per </a:t>
            </a:r>
            <a:r>
              <a:rPr lang="it-IT" dirty="0">
                <a:latin typeface="DecimaWE Rg" panose="02000000000000000000" pitchFamily="2" charset="0"/>
              </a:rPr>
              <a:t>circa </a:t>
            </a:r>
            <a:r>
              <a:rPr lang="it-IT" b="1" dirty="0" smtClean="0">
                <a:solidFill>
                  <a:srgbClr val="0D00C7"/>
                </a:solidFill>
                <a:latin typeface="DecimaWE Rg" panose="02000000000000000000" pitchFamily="2" charset="0"/>
              </a:rPr>
              <a:t>450.000,00</a:t>
            </a:r>
            <a:r>
              <a:rPr lang="it-IT" dirty="0">
                <a:latin typeface="DecimaWE Rg" panose="02000000000000000000" pitchFamily="2" charset="0"/>
              </a:rPr>
              <a:t>. </a:t>
            </a:r>
            <a:endParaRPr lang="it-IT" dirty="0" smtClean="0">
              <a:latin typeface="DecimaWE Rg" panose="02000000000000000000" pitchFamily="2" charset="0"/>
            </a:endParaRPr>
          </a:p>
          <a:p>
            <a:pPr marL="0" indent="0">
              <a:lnSpc>
                <a:spcPct val="100000"/>
              </a:lnSpc>
              <a:spcBef>
                <a:spcPts val="600"/>
              </a:spcBef>
              <a:buNone/>
            </a:pPr>
            <a:r>
              <a:rPr lang="it-IT" dirty="0" smtClean="0">
                <a:latin typeface="DecimaWE Rg" panose="02000000000000000000" pitchFamily="2" charset="0"/>
              </a:rPr>
              <a:t>_ al </a:t>
            </a:r>
            <a:r>
              <a:rPr lang="it-IT" dirty="0">
                <a:latin typeface="DecimaWE Rg" panose="02000000000000000000" pitchFamily="2" charset="0"/>
              </a:rPr>
              <a:t>fine di dare continuità ai finanziamenti pluriennali concessi fino all’anno 2017 dall’Amministrazione provinciale di Pordenone in materia di cultura, nel 2017 sono stati erogati circa </a:t>
            </a:r>
            <a:r>
              <a:rPr lang="it-IT" b="1" dirty="0">
                <a:solidFill>
                  <a:srgbClr val="0D00C7"/>
                </a:solidFill>
                <a:latin typeface="DecimaWE Rg" panose="02000000000000000000" pitchFamily="2" charset="0"/>
              </a:rPr>
              <a:t>euro </a:t>
            </a:r>
            <a:r>
              <a:rPr lang="it-IT" b="1" dirty="0" smtClean="0">
                <a:solidFill>
                  <a:srgbClr val="0D00C7"/>
                </a:solidFill>
                <a:latin typeface="DecimaWE Rg" panose="02000000000000000000" pitchFamily="2" charset="0"/>
              </a:rPr>
              <a:t>420.000,00</a:t>
            </a:r>
            <a:endParaRPr lang="it-IT" dirty="0" smtClean="0">
              <a:solidFill>
                <a:srgbClr val="0D00C7"/>
              </a:solidFill>
              <a:latin typeface="DecimaWE Rg" panose="02000000000000000000" pitchFamily="2" charset="0"/>
            </a:endParaRPr>
          </a:p>
          <a:p>
            <a:pPr marL="0" indent="0">
              <a:lnSpc>
                <a:spcPct val="100000"/>
              </a:lnSpc>
              <a:spcBef>
                <a:spcPts val="600"/>
              </a:spcBef>
              <a:buNone/>
            </a:pPr>
            <a:r>
              <a:rPr lang="it-IT" dirty="0" smtClean="0">
                <a:latin typeface="DecimaWE Rg" panose="02000000000000000000" pitchFamily="2" charset="0"/>
              </a:rPr>
              <a:t>Recuperate le </a:t>
            </a:r>
            <a:r>
              <a:rPr lang="it-IT" dirty="0">
                <a:latin typeface="DecimaWE Rg" panose="02000000000000000000" pitchFamily="2" charset="0"/>
              </a:rPr>
              <a:t>risorse </a:t>
            </a:r>
            <a:r>
              <a:rPr lang="it-IT" dirty="0" smtClean="0">
                <a:latin typeface="DecimaWE Rg" panose="02000000000000000000" pitchFamily="2" charset="0"/>
              </a:rPr>
              <a:t>concesse dalle Province:  </a:t>
            </a:r>
          </a:p>
          <a:p>
            <a:pPr marL="0" indent="0">
              <a:lnSpc>
                <a:spcPct val="100000"/>
              </a:lnSpc>
              <a:spcBef>
                <a:spcPts val="600"/>
              </a:spcBef>
              <a:buNone/>
            </a:pPr>
            <a:r>
              <a:rPr lang="it-IT" b="1" dirty="0" smtClean="0">
                <a:solidFill>
                  <a:srgbClr val="0D00C7"/>
                </a:solidFill>
                <a:latin typeface="DecimaWE Rg" panose="02000000000000000000" pitchFamily="2" charset="0"/>
              </a:rPr>
              <a:t>_ 120.000,00  </a:t>
            </a:r>
            <a:r>
              <a:rPr lang="it-IT" dirty="0" smtClean="0">
                <a:latin typeface="DecimaWE Rg" panose="02000000000000000000" pitchFamily="2" charset="0"/>
              </a:rPr>
              <a:t>alla  Fondazione </a:t>
            </a:r>
            <a:r>
              <a:rPr lang="it-IT" dirty="0">
                <a:latin typeface="DecimaWE Rg" panose="02000000000000000000" pitchFamily="2" charset="0"/>
              </a:rPr>
              <a:t>Lirico Sinfonica Giuseppe Verdi di </a:t>
            </a:r>
            <a:r>
              <a:rPr lang="it-IT" dirty="0" smtClean="0">
                <a:latin typeface="DecimaWE Rg" panose="02000000000000000000" pitchFamily="2" charset="0"/>
              </a:rPr>
              <a:t>Trieste</a:t>
            </a:r>
          </a:p>
          <a:p>
            <a:pPr marL="0" indent="0">
              <a:lnSpc>
                <a:spcPct val="100000"/>
              </a:lnSpc>
              <a:spcBef>
                <a:spcPts val="600"/>
              </a:spcBef>
              <a:buNone/>
            </a:pPr>
            <a:r>
              <a:rPr lang="it-IT" b="1" dirty="0" smtClean="0">
                <a:solidFill>
                  <a:srgbClr val="0D00C7"/>
                </a:solidFill>
                <a:latin typeface="DecimaWE Rg" panose="02000000000000000000" pitchFamily="2" charset="0"/>
              </a:rPr>
              <a:t>_ 85.000,00  </a:t>
            </a:r>
            <a:r>
              <a:rPr lang="it-IT" dirty="0" smtClean="0">
                <a:latin typeface="DecimaWE Rg" panose="02000000000000000000" pitchFamily="2" charset="0"/>
              </a:rPr>
              <a:t>all’Associazione </a:t>
            </a:r>
            <a:r>
              <a:rPr lang="it-IT" dirty="0">
                <a:latin typeface="DecimaWE Rg" panose="02000000000000000000" pitchFamily="2" charset="0"/>
              </a:rPr>
              <a:t>Teatro Verdi di Pordenone </a:t>
            </a:r>
            <a:endParaRPr lang="it-IT" dirty="0" smtClean="0">
              <a:latin typeface="DecimaWE Rg" panose="02000000000000000000" pitchFamily="2" charset="0"/>
            </a:endParaRPr>
          </a:p>
          <a:p>
            <a:pPr marL="0" indent="0">
              <a:lnSpc>
                <a:spcPct val="100000"/>
              </a:lnSpc>
              <a:spcBef>
                <a:spcPts val="600"/>
              </a:spcBef>
              <a:buNone/>
            </a:pPr>
            <a:r>
              <a:rPr lang="it-IT" b="1" dirty="0" smtClean="0">
                <a:solidFill>
                  <a:srgbClr val="0D00C7"/>
                </a:solidFill>
                <a:latin typeface="DecimaWE Rg" panose="02000000000000000000" pitchFamily="2" charset="0"/>
              </a:rPr>
              <a:t>_ 28.600,00  </a:t>
            </a:r>
            <a:r>
              <a:rPr lang="it-IT" dirty="0" smtClean="0">
                <a:latin typeface="DecimaWE Rg" panose="02000000000000000000" pitchFamily="2" charset="0"/>
              </a:rPr>
              <a:t>al Teatro Sloveno </a:t>
            </a:r>
            <a:r>
              <a:rPr lang="it-IT" b="1" dirty="0" smtClean="0">
                <a:latin typeface="DecimaWE Rg" panose="02000000000000000000" pitchFamily="2" charset="0"/>
              </a:rPr>
              <a:t>e così tutte le partecipazioni</a:t>
            </a:r>
            <a:endParaRPr lang="en-US" b="1" dirty="0"/>
          </a:p>
        </p:txBody>
      </p:sp>
      <p:sp>
        <p:nvSpPr>
          <p:cNvPr id="7" name="Rettangolo 6"/>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914800"/>
            <a:ext cx="9160565"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uppo 11"/>
          <p:cNvGrpSpPr/>
          <p:nvPr/>
        </p:nvGrpSpPr>
        <p:grpSpPr>
          <a:xfrm>
            <a:off x="480731" y="180000"/>
            <a:ext cx="8595532" cy="389125"/>
            <a:chOff x="480731" y="180000"/>
            <a:chExt cx="8595532" cy="389125"/>
          </a:xfrm>
        </p:grpSpPr>
        <p:pic>
          <p:nvPicPr>
            <p:cNvPr id="15" name="Immagine 14" descr="59994_logoregionefvg.jpg"/>
            <p:cNvPicPr>
              <a:picLocks noChangeAspect="1"/>
            </p:cNvPicPr>
            <p:nvPr/>
          </p:nvPicPr>
          <p:blipFill>
            <a:blip r:embed="rId3" cstate="print"/>
            <a:stretch>
              <a:fillRect/>
            </a:stretch>
          </p:blipFill>
          <p:spPr>
            <a:xfrm>
              <a:off x="480731" y="180000"/>
              <a:ext cx="1800000" cy="389125"/>
            </a:xfrm>
            <a:prstGeom prst="rect">
              <a:avLst/>
            </a:prstGeom>
          </p:spPr>
        </p:pic>
        <p:sp>
          <p:nvSpPr>
            <p:cNvPr id="16" name="Rettangolo 15"/>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143963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896025"/>
            <a:ext cx="8040608" cy="898909"/>
          </a:xfrm>
        </p:spPr>
        <p:txBody>
          <a:bodyPr rtlCol="0">
            <a:noAutofit/>
          </a:bodyPr>
          <a:lstStyle/>
          <a:p>
            <a:r>
              <a:rPr lang="it-IT" b="1" dirty="0" smtClean="0">
                <a:solidFill>
                  <a:srgbClr val="0D00C7"/>
                </a:solidFill>
                <a:latin typeface="DecimaWE Rg" panose="02000000000000000000" pitchFamily="2" charset="0"/>
              </a:rPr>
              <a:t>LINEE CONTRIBUTIVE INNOVATIVE SULLO SPETTACOLO</a:t>
            </a:r>
            <a:endParaRPr lang="en-US" b="1" i="1" dirty="0">
              <a:solidFill>
                <a:srgbClr val="0D00C7"/>
              </a:solidFill>
              <a:latin typeface="DecimaWE Rg" panose="02000000000000000000" pitchFamily="2" charset="0"/>
            </a:endParaRPr>
          </a:p>
        </p:txBody>
      </p:sp>
      <p:sp>
        <p:nvSpPr>
          <p:cNvPr id="14" name="Segnaposto contenuto 13"/>
          <p:cNvSpPr>
            <a:spLocks noGrp="1"/>
          </p:cNvSpPr>
          <p:nvPr>
            <p:ph idx="1"/>
          </p:nvPr>
        </p:nvSpPr>
        <p:spPr>
          <a:xfrm>
            <a:off x="493713" y="1980000"/>
            <a:ext cx="8108420" cy="3003550"/>
          </a:xfrm>
          <a:noFill/>
        </p:spPr>
        <p:txBody>
          <a:bodyPr rtlCol="0">
            <a:noAutofit/>
          </a:bodyPr>
          <a:lstStyle/>
          <a:p>
            <a:pPr marL="0" indent="0">
              <a:lnSpc>
                <a:spcPct val="100000"/>
              </a:lnSpc>
              <a:spcBef>
                <a:spcPts val="600"/>
              </a:spcBef>
              <a:buFontTx/>
              <a:buChar char="-"/>
            </a:pPr>
            <a:r>
              <a:rPr lang="it-IT" sz="2400" dirty="0" smtClean="0">
                <a:latin typeface="DecimaWE Rg" panose="02000000000000000000" pitchFamily="2" charset="0"/>
              </a:rPr>
              <a:t> Oltre un milione di euro </a:t>
            </a:r>
            <a:r>
              <a:rPr lang="it-IT" sz="2400" b="1" dirty="0" smtClean="0">
                <a:latin typeface="DecimaWE Rg" panose="02000000000000000000" pitchFamily="2" charset="0"/>
              </a:rPr>
              <a:t>per messa in sicurezza palcoscenici </a:t>
            </a:r>
            <a:r>
              <a:rPr lang="it-IT" sz="2400" dirty="0" smtClean="0">
                <a:latin typeface="DecimaWE Rg" panose="02000000000000000000" pitchFamily="2" charset="0"/>
              </a:rPr>
              <a:t>e manutenzioni ordinarie e straordinarie teatri nel 2017</a:t>
            </a:r>
          </a:p>
          <a:p>
            <a:pPr marL="0" indent="0">
              <a:lnSpc>
                <a:spcPct val="100000"/>
              </a:lnSpc>
              <a:spcBef>
                <a:spcPts val="600"/>
              </a:spcBef>
              <a:buFontTx/>
              <a:buChar char="-"/>
            </a:pPr>
            <a:r>
              <a:rPr lang="it-IT" sz="2400" dirty="0" smtClean="0">
                <a:latin typeface="DecimaWE Rg" panose="02000000000000000000" pitchFamily="2" charset="0"/>
              </a:rPr>
              <a:t> Ulteriori interventi per 390.000 euro sono previsti con un bando per il 2018</a:t>
            </a:r>
          </a:p>
          <a:p>
            <a:pPr marL="0" indent="0">
              <a:lnSpc>
                <a:spcPct val="100000"/>
              </a:lnSpc>
              <a:spcBef>
                <a:spcPts val="600"/>
              </a:spcBef>
              <a:buFontTx/>
              <a:buChar char="-"/>
            </a:pPr>
            <a:r>
              <a:rPr lang="it-IT" sz="2400" b="1" dirty="0" smtClean="0">
                <a:latin typeface="DecimaWE Rg" panose="02000000000000000000" pitchFamily="2" charset="0"/>
              </a:rPr>
              <a:t> Residenze Artistiche a Villa Manin, </a:t>
            </a:r>
            <a:r>
              <a:rPr lang="it-IT" sz="2400" dirty="0" smtClean="0">
                <a:latin typeface="DecimaWE Rg" panose="02000000000000000000" pitchFamily="2" charset="0"/>
              </a:rPr>
              <a:t>in collaborazione e cofinanziamento con il </a:t>
            </a:r>
            <a:r>
              <a:rPr lang="it-IT" sz="2400" dirty="0" err="1" smtClean="0">
                <a:latin typeface="DecimaWE Rg" panose="02000000000000000000" pitchFamily="2" charset="0"/>
              </a:rPr>
              <a:t>Mibact</a:t>
            </a:r>
            <a:endParaRPr lang="it-IT" sz="2400" dirty="0" smtClean="0">
              <a:latin typeface="DecimaWE Rg" panose="02000000000000000000" pitchFamily="2" charset="0"/>
            </a:endParaRPr>
          </a:p>
          <a:p>
            <a:pPr marL="0" indent="0">
              <a:lnSpc>
                <a:spcPct val="100000"/>
              </a:lnSpc>
              <a:spcBef>
                <a:spcPts val="600"/>
              </a:spcBef>
              <a:buNone/>
            </a:pPr>
            <a:endParaRPr lang="it" sz="2400" dirty="0"/>
          </a:p>
          <a:p>
            <a:pPr marL="0" indent="0" rtl="0">
              <a:lnSpc>
                <a:spcPct val="100000"/>
              </a:lnSpc>
              <a:spcBef>
                <a:spcPts val="600"/>
              </a:spcBef>
              <a:buNone/>
            </a:pPr>
            <a:endParaRPr lang="en-US" sz="2400" dirty="0"/>
          </a:p>
        </p:txBody>
      </p:sp>
      <p:sp>
        <p:nvSpPr>
          <p:cNvPr id="8" name="Rettangolo 7"/>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914800"/>
            <a:ext cx="9160565"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uppo 14"/>
          <p:cNvGrpSpPr/>
          <p:nvPr/>
        </p:nvGrpSpPr>
        <p:grpSpPr>
          <a:xfrm>
            <a:off x="480731" y="180000"/>
            <a:ext cx="8595532" cy="389125"/>
            <a:chOff x="480731" y="180000"/>
            <a:chExt cx="8595532" cy="389125"/>
          </a:xfrm>
        </p:grpSpPr>
        <p:pic>
          <p:nvPicPr>
            <p:cNvPr id="16" name="Immagine 15" descr="59994_logoregionefvg.jpg"/>
            <p:cNvPicPr>
              <a:picLocks noChangeAspect="1"/>
            </p:cNvPicPr>
            <p:nvPr/>
          </p:nvPicPr>
          <p:blipFill>
            <a:blip r:embed="rId3" cstate="print"/>
            <a:stretch>
              <a:fillRect/>
            </a:stretch>
          </p:blipFill>
          <p:spPr>
            <a:xfrm>
              <a:off x="480731" y="180000"/>
              <a:ext cx="1800000" cy="389125"/>
            </a:xfrm>
            <a:prstGeom prst="rect">
              <a:avLst/>
            </a:prstGeom>
          </p:spPr>
        </p:pic>
        <p:sp>
          <p:nvSpPr>
            <p:cNvPr id="17" name="Rettangolo 16"/>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144630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870843"/>
            <a:ext cx="8102600" cy="666386"/>
          </a:xfrm>
        </p:spPr>
        <p:txBody>
          <a:bodyPr rtlCol="0">
            <a:noAutofit/>
          </a:bodyPr>
          <a:lstStyle/>
          <a:p>
            <a:r>
              <a:rPr lang="it-IT" b="1" dirty="0" smtClean="0">
                <a:solidFill>
                  <a:srgbClr val="0D00C7"/>
                </a:solidFill>
                <a:latin typeface="DecimaWE Rg" panose="02000000000000000000" pitchFamily="2" charset="0"/>
              </a:rPr>
              <a:t>LINEE CONTRIBUTIVE TEMATICHE</a:t>
            </a:r>
            <a:endParaRPr lang="en-US" b="1" i="1" dirty="0">
              <a:solidFill>
                <a:srgbClr val="0D00C7"/>
              </a:solidFill>
              <a:latin typeface="DecimaWE Rg" panose="02000000000000000000" pitchFamily="2" charset="0"/>
            </a:endParaRPr>
          </a:p>
        </p:txBody>
      </p:sp>
      <p:sp>
        <p:nvSpPr>
          <p:cNvPr id="14" name="Segnaposto contenuto 13"/>
          <p:cNvSpPr>
            <a:spLocks noGrp="1"/>
          </p:cNvSpPr>
          <p:nvPr>
            <p:ph idx="1"/>
          </p:nvPr>
        </p:nvSpPr>
        <p:spPr>
          <a:xfrm>
            <a:off x="493713" y="1800000"/>
            <a:ext cx="7984067" cy="3616467"/>
          </a:xfrm>
          <a:noFill/>
        </p:spPr>
        <p:txBody>
          <a:bodyPr rtlCol="0" anchor="t" anchorCtr="0">
            <a:noAutofit/>
          </a:bodyPr>
          <a:lstStyle/>
          <a:p>
            <a:pPr marL="0" indent="0">
              <a:lnSpc>
                <a:spcPct val="120000"/>
              </a:lnSpc>
              <a:spcBef>
                <a:spcPts val="600"/>
              </a:spcBef>
              <a:buNone/>
            </a:pPr>
            <a:r>
              <a:rPr lang="it-IT" sz="1800" b="1" dirty="0" smtClean="0">
                <a:latin typeface="DecimaWE"/>
              </a:rPr>
              <a:t> _ Centenario GRANDE GUERRA</a:t>
            </a:r>
            <a:r>
              <a:rPr lang="it-IT" sz="1800" dirty="0" smtClean="0">
                <a:latin typeface="DecimaWE"/>
              </a:rPr>
              <a:t>: la Regione si è dotata di una legge speciale per valorizzare il patrimonio </a:t>
            </a:r>
            <a:r>
              <a:rPr lang="it-IT" sz="1800" dirty="0" err="1" smtClean="0">
                <a:latin typeface="DecimaWE"/>
              </a:rPr>
              <a:t>storico-culturale</a:t>
            </a:r>
            <a:r>
              <a:rPr lang="it-IT" sz="1800" dirty="0" smtClean="0">
                <a:latin typeface="DecimaWE"/>
              </a:rPr>
              <a:t> della Prima guerra mondiale e per iniziative commemorative sviluppare la cultura della pace. Investiti</a:t>
            </a:r>
            <a:r>
              <a:rPr lang="it-IT" sz="1800" b="1" dirty="0" smtClean="0">
                <a:latin typeface="DecimaWE"/>
              </a:rPr>
              <a:t> 4 MLN nel </a:t>
            </a:r>
            <a:r>
              <a:rPr lang="it-IT" sz="1800" b="1" dirty="0" smtClean="0">
                <a:latin typeface="DecimaWE"/>
              </a:rPr>
              <a:t>quinquennio.</a:t>
            </a:r>
            <a:r>
              <a:rPr lang="it-IT" sz="1800" dirty="0" smtClean="0">
                <a:latin typeface="DecimaWE"/>
              </a:rPr>
              <a:t> </a:t>
            </a:r>
            <a:endParaRPr lang="it-IT" sz="1800" dirty="0" smtClean="0">
              <a:latin typeface="DecimaWE"/>
            </a:endParaRPr>
          </a:p>
          <a:p>
            <a:pPr marL="0" indent="0">
              <a:lnSpc>
                <a:spcPct val="120000"/>
              </a:lnSpc>
              <a:spcBef>
                <a:spcPts val="600"/>
              </a:spcBef>
              <a:buNone/>
            </a:pPr>
            <a:r>
              <a:rPr lang="it-IT" sz="1800" dirty="0" smtClean="0">
                <a:latin typeface="DecimaWE"/>
              </a:rPr>
              <a:t>_ Varata la legge regionale sull’ esperienza delle </a:t>
            </a:r>
            <a:r>
              <a:rPr lang="it-IT" sz="1800" b="1" dirty="0" smtClean="0">
                <a:latin typeface="DecimaWE"/>
              </a:rPr>
              <a:t>Portatrici </a:t>
            </a:r>
            <a:r>
              <a:rPr lang="it-IT" sz="1800" b="1" dirty="0" err="1" smtClean="0">
                <a:latin typeface="DecimaWE"/>
              </a:rPr>
              <a:t>Carniche</a:t>
            </a:r>
            <a:r>
              <a:rPr lang="it-IT" sz="1800" b="1" dirty="0" smtClean="0">
                <a:latin typeface="DecimaWE"/>
              </a:rPr>
              <a:t>, </a:t>
            </a:r>
            <a:r>
              <a:rPr lang="it-IT" sz="1800" dirty="0" smtClean="0">
                <a:latin typeface="DecimaWE"/>
              </a:rPr>
              <a:t>che finanzia una sezione dedicata nel </a:t>
            </a:r>
            <a:r>
              <a:rPr lang="it-IT" sz="1800" b="1" dirty="0" smtClean="0">
                <a:latin typeface="DecimaWE"/>
              </a:rPr>
              <a:t>Museo di </a:t>
            </a:r>
            <a:r>
              <a:rPr lang="it-IT" sz="1800" b="1" dirty="0" err="1" smtClean="0">
                <a:latin typeface="DecimaWE"/>
              </a:rPr>
              <a:t>Timau</a:t>
            </a:r>
            <a:r>
              <a:rPr lang="it-IT" sz="1800" dirty="0" smtClean="0">
                <a:latin typeface="DecimaWE"/>
              </a:rPr>
              <a:t>, e ne conserva la memoria con borse di studio, oltre a conservarne i sentieri, finanziandone la manutenzione.</a:t>
            </a:r>
          </a:p>
          <a:p>
            <a:pPr marL="0" indent="0">
              <a:lnSpc>
                <a:spcPct val="120000"/>
              </a:lnSpc>
              <a:spcBef>
                <a:spcPts val="600"/>
              </a:spcBef>
              <a:buNone/>
            </a:pPr>
            <a:r>
              <a:rPr lang="it-IT" sz="1800" dirty="0" smtClean="0">
                <a:latin typeface="DecimaWE"/>
              </a:rPr>
              <a:t>_ Nel 2017 in occasione di </a:t>
            </a:r>
            <a:r>
              <a:rPr lang="it-IT" sz="1800" b="1" dirty="0" smtClean="0">
                <a:latin typeface="DecimaWE"/>
              </a:rPr>
              <a:t>Tolmezzo Città Alpina </a:t>
            </a:r>
            <a:r>
              <a:rPr lang="it-IT" sz="1800" dirty="0" smtClean="0">
                <a:latin typeface="DecimaWE"/>
              </a:rPr>
              <a:t>aperta una linea contributiva dedicata</a:t>
            </a:r>
            <a:endParaRPr lang="it" sz="1800" dirty="0">
              <a:latin typeface="DecimaWE"/>
            </a:endParaRPr>
          </a:p>
          <a:p>
            <a:pPr marL="0" indent="0" rtl="0">
              <a:buNone/>
            </a:pPr>
            <a:endParaRPr lang="en-US" dirty="0"/>
          </a:p>
        </p:txBody>
      </p:sp>
      <p:grpSp>
        <p:nvGrpSpPr>
          <p:cNvPr id="2" name="Gruppo 1"/>
          <p:cNvGrpSpPr/>
          <p:nvPr/>
        </p:nvGrpSpPr>
        <p:grpSpPr>
          <a:xfrm>
            <a:off x="0" y="5778000"/>
            <a:ext cx="9144000" cy="1080000"/>
            <a:chOff x="0" y="5778000"/>
            <a:chExt cx="9144000" cy="1080000"/>
          </a:xfrm>
        </p:grpSpPr>
        <p:pic>
          <p:nvPicPr>
            <p:cNvPr id="7" name="Picture 3" descr="C:\Users\148129\Desktop\Pictures\GGlogotot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78000"/>
              <a:ext cx="360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descr="paragrafo_monumento_portatrici_timau.jpg"/>
            <p:cNvPicPr>
              <a:picLocks noChangeAspect="1"/>
            </p:cNvPicPr>
            <p:nvPr/>
          </p:nvPicPr>
          <p:blipFill>
            <a:blip r:embed="rId3" cstate="print"/>
            <a:stretch>
              <a:fillRect/>
            </a:stretch>
          </p:blipFill>
          <p:spPr>
            <a:xfrm>
              <a:off x="7523999" y="5778000"/>
              <a:ext cx="1620001" cy="1080000"/>
            </a:xfrm>
            <a:prstGeom prst="rect">
              <a:avLst/>
            </a:prstGeom>
          </p:spPr>
        </p:pic>
        <p:pic>
          <p:nvPicPr>
            <p:cNvPr id="9" name="Immagine 8" descr="por_carniche.jpg"/>
            <p:cNvPicPr>
              <a:picLocks noChangeAspect="1"/>
            </p:cNvPicPr>
            <p:nvPr/>
          </p:nvPicPr>
          <p:blipFill>
            <a:blip r:embed="rId4" cstate="print"/>
            <a:stretch>
              <a:fillRect/>
            </a:stretch>
          </p:blipFill>
          <p:spPr>
            <a:xfrm>
              <a:off x="5717116" y="5778000"/>
              <a:ext cx="1764708" cy="1080000"/>
            </a:xfrm>
            <a:prstGeom prst="rect">
              <a:avLst/>
            </a:prstGeom>
          </p:spPr>
        </p:pic>
        <p:pic>
          <p:nvPicPr>
            <p:cNvPr id="10" name="Immagine 9" descr="redipuglia.png"/>
            <p:cNvPicPr>
              <a:picLocks noChangeAspect="1"/>
            </p:cNvPicPr>
            <p:nvPr/>
          </p:nvPicPr>
          <p:blipFill>
            <a:blip r:embed="rId5" cstate="print"/>
            <a:stretch>
              <a:fillRect/>
            </a:stretch>
          </p:blipFill>
          <p:spPr>
            <a:xfrm>
              <a:off x="3601030" y="5778000"/>
              <a:ext cx="2064708" cy="1080000"/>
            </a:xfrm>
            <a:prstGeom prst="rect">
              <a:avLst/>
            </a:prstGeom>
          </p:spPr>
        </p:pic>
      </p:grpSp>
      <p:sp>
        <p:nvSpPr>
          <p:cNvPr id="15" name="Rettangolo 14"/>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9" name="Gruppo 18"/>
          <p:cNvGrpSpPr/>
          <p:nvPr/>
        </p:nvGrpSpPr>
        <p:grpSpPr>
          <a:xfrm>
            <a:off x="480731" y="180000"/>
            <a:ext cx="8595532" cy="389125"/>
            <a:chOff x="480731" y="180000"/>
            <a:chExt cx="8595532" cy="389125"/>
          </a:xfrm>
        </p:grpSpPr>
        <p:pic>
          <p:nvPicPr>
            <p:cNvPr id="20" name="Immagine 19" descr="59994_logoregionefvg.jpg"/>
            <p:cNvPicPr>
              <a:picLocks noChangeAspect="1"/>
            </p:cNvPicPr>
            <p:nvPr/>
          </p:nvPicPr>
          <p:blipFill>
            <a:blip r:embed="rId6" cstate="print"/>
            <a:stretch>
              <a:fillRect/>
            </a:stretch>
          </p:blipFill>
          <p:spPr>
            <a:xfrm>
              <a:off x="480731" y="180000"/>
              <a:ext cx="1800000" cy="389125"/>
            </a:xfrm>
            <a:prstGeom prst="rect">
              <a:avLst/>
            </a:prstGeom>
          </p:spPr>
        </p:pic>
        <p:sp>
          <p:nvSpPr>
            <p:cNvPr id="21" name="Rettangolo 20"/>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144630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862376"/>
            <a:ext cx="7485512" cy="666386"/>
          </a:xfrm>
        </p:spPr>
        <p:txBody>
          <a:bodyPr rtlCol="0">
            <a:noAutofit/>
          </a:bodyPr>
          <a:lstStyle/>
          <a:p>
            <a:r>
              <a:rPr lang="it-IT" b="1" cap="all" dirty="0" smtClean="0">
                <a:solidFill>
                  <a:srgbClr val="0D00C7"/>
                </a:solidFill>
                <a:latin typeface="DecimaWE Rg" panose="02000000000000000000" pitchFamily="2" charset="0"/>
              </a:rPr>
              <a:t>BENI CULTURALI  importanti investimenti </a:t>
            </a:r>
            <a:endParaRPr lang="en-US" b="1" i="1" cap="all" dirty="0">
              <a:solidFill>
                <a:srgbClr val="0D00C7"/>
              </a:solidFill>
              <a:latin typeface="DecimaWE Rg" panose="02000000000000000000" pitchFamily="2" charset="0"/>
            </a:endParaRPr>
          </a:p>
        </p:txBody>
      </p:sp>
      <p:sp>
        <p:nvSpPr>
          <p:cNvPr id="14" name="Segnaposto contenuto 13"/>
          <p:cNvSpPr>
            <a:spLocks noGrp="1"/>
          </p:cNvSpPr>
          <p:nvPr>
            <p:ph idx="1"/>
          </p:nvPr>
        </p:nvSpPr>
        <p:spPr>
          <a:xfrm>
            <a:off x="493712" y="1800000"/>
            <a:ext cx="8091487" cy="3667125"/>
          </a:xfrm>
          <a:noFill/>
        </p:spPr>
        <p:txBody>
          <a:bodyPr rtlCol="0">
            <a:normAutofit/>
          </a:bodyPr>
          <a:lstStyle/>
          <a:p>
            <a:pPr marL="0" indent="0">
              <a:spcBef>
                <a:spcPts val="600"/>
              </a:spcBef>
              <a:buNone/>
            </a:pPr>
            <a:r>
              <a:rPr lang="it-IT" sz="2200" b="1" dirty="0" smtClean="0">
                <a:solidFill>
                  <a:srgbClr val="0D00C7"/>
                </a:solidFill>
                <a:latin typeface="DecimaWE Rg" panose="02000000000000000000" pitchFamily="2" charset="0"/>
              </a:rPr>
              <a:t>_ 5.000.000 €</a:t>
            </a:r>
            <a:r>
              <a:rPr lang="it-IT" sz="2200" b="1" dirty="0" smtClean="0">
                <a:latin typeface="DecimaWE Rg" panose="02000000000000000000" pitchFamily="2" charset="0"/>
              </a:rPr>
              <a:t> su Villa </a:t>
            </a:r>
            <a:r>
              <a:rPr lang="it-IT" sz="2200" b="1" dirty="0" err="1" smtClean="0">
                <a:latin typeface="DecimaWE Rg" panose="02000000000000000000" pitchFamily="2" charset="0"/>
              </a:rPr>
              <a:t>Coronini</a:t>
            </a:r>
            <a:r>
              <a:rPr lang="it-IT" sz="2200" b="1" dirty="0" smtClean="0">
                <a:latin typeface="DecimaWE Rg" panose="02000000000000000000" pitchFamily="2" charset="0"/>
              </a:rPr>
              <a:t> a Gorizia;  </a:t>
            </a:r>
          </a:p>
          <a:p>
            <a:pPr marL="0" indent="0">
              <a:spcBef>
                <a:spcPts val="600"/>
              </a:spcBef>
              <a:buNone/>
            </a:pPr>
            <a:r>
              <a:rPr lang="it-IT" sz="2200" b="1" dirty="0" smtClean="0">
                <a:latin typeface="DecimaWE Rg" panose="02000000000000000000" pitchFamily="2" charset="0"/>
              </a:rPr>
              <a:t>_</a:t>
            </a:r>
            <a:r>
              <a:rPr lang="it-IT" sz="2200" dirty="0" smtClean="0">
                <a:latin typeface="DecimaWE Rg" panose="02000000000000000000" pitchFamily="2" charset="0"/>
              </a:rPr>
              <a:t> oltre </a:t>
            </a:r>
            <a:r>
              <a:rPr lang="it-IT" sz="2200" b="1" dirty="0" smtClean="0">
                <a:solidFill>
                  <a:srgbClr val="0D00C7"/>
                </a:solidFill>
                <a:latin typeface="DecimaWE Rg" panose="02000000000000000000" pitchFamily="2" charset="0"/>
              </a:rPr>
              <a:t>4.000.000 € </a:t>
            </a:r>
            <a:r>
              <a:rPr lang="it-IT" sz="2200" b="1" dirty="0" smtClean="0">
                <a:latin typeface="DecimaWE Rg" panose="02000000000000000000" pitchFamily="2" charset="0"/>
              </a:rPr>
              <a:t>su Villa Manin;</a:t>
            </a:r>
            <a:endParaRPr lang="it-IT" sz="2200" dirty="0" smtClean="0">
              <a:latin typeface="DecimaWE Rg" panose="02000000000000000000" pitchFamily="2" charset="0"/>
            </a:endParaRPr>
          </a:p>
          <a:p>
            <a:pPr marL="0" indent="0">
              <a:spcBef>
                <a:spcPts val="600"/>
              </a:spcBef>
              <a:buNone/>
            </a:pPr>
            <a:r>
              <a:rPr lang="it-IT" sz="2200" dirty="0" smtClean="0">
                <a:latin typeface="DecimaWE Rg" panose="02000000000000000000" pitchFamily="2" charset="0"/>
              </a:rPr>
              <a:t>_</a:t>
            </a:r>
            <a:r>
              <a:rPr lang="it-IT" sz="2200" b="1" dirty="0" smtClean="0">
                <a:latin typeface="DecimaWE Rg" panose="02000000000000000000" pitchFamily="2" charset="0"/>
              </a:rPr>
              <a:t> </a:t>
            </a:r>
            <a:r>
              <a:rPr lang="it-IT" sz="2200" dirty="0" smtClean="0">
                <a:latin typeface="DecimaWE Rg" panose="02000000000000000000" pitchFamily="2" charset="0"/>
              </a:rPr>
              <a:t>oltre </a:t>
            </a:r>
            <a:r>
              <a:rPr lang="it-IT" sz="2200" b="1" dirty="0" smtClean="0">
                <a:solidFill>
                  <a:srgbClr val="0D00C7"/>
                </a:solidFill>
                <a:latin typeface="DecimaWE Rg" panose="02000000000000000000" pitchFamily="2" charset="0"/>
              </a:rPr>
              <a:t>1.500.000 € </a:t>
            </a:r>
            <a:r>
              <a:rPr lang="it-IT" sz="2200" dirty="0" smtClean="0">
                <a:latin typeface="DecimaWE Rg" panose="02000000000000000000" pitchFamily="2" charset="0"/>
              </a:rPr>
              <a:t>assegnati con bando per </a:t>
            </a:r>
            <a:r>
              <a:rPr lang="it-IT" sz="2200" b="1" dirty="0" smtClean="0">
                <a:latin typeface="DecimaWE Rg" panose="02000000000000000000" pitchFamily="2" charset="0"/>
              </a:rPr>
              <a:t>restauro archivi e affreschi </a:t>
            </a:r>
            <a:r>
              <a:rPr lang="it-IT" sz="2200" dirty="0">
                <a:latin typeface="DecimaWE Rg" panose="02000000000000000000" pitchFamily="2" charset="0"/>
              </a:rPr>
              <a:t>delle </a:t>
            </a:r>
            <a:r>
              <a:rPr lang="it-IT" sz="2200" dirty="0" smtClean="0">
                <a:latin typeface="DecimaWE Rg" panose="02000000000000000000" pitchFamily="2" charset="0"/>
              </a:rPr>
              <a:t>chiese</a:t>
            </a:r>
            <a:r>
              <a:rPr lang="it-IT" sz="2200" b="1" dirty="0" smtClean="0">
                <a:latin typeface="DecimaWE Rg" panose="02000000000000000000" pitchFamily="2" charset="0"/>
              </a:rPr>
              <a:t>, </a:t>
            </a:r>
          </a:p>
          <a:p>
            <a:pPr marL="0" indent="0">
              <a:spcBef>
                <a:spcPts val="600"/>
              </a:spcBef>
              <a:buNone/>
            </a:pPr>
            <a:r>
              <a:rPr lang="it-IT" sz="2200" dirty="0" smtClean="0">
                <a:latin typeface="DecimaWE Rg" panose="02000000000000000000" pitchFamily="2" charset="0"/>
              </a:rPr>
              <a:t>_</a:t>
            </a:r>
            <a:r>
              <a:rPr lang="it-IT" sz="2200" b="1" dirty="0" smtClean="0">
                <a:latin typeface="DecimaWE Rg" panose="02000000000000000000" pitchFamily="2" charset="0"/>
              </a:rPr>
              <a:t> </a:t>
            </a:r>
            <a:r>
              <a:rPr lang="it-IT" sz="2200" dirty="0" smtClean="0">
                <a:latin typeface="DecimaWE Rg" panose="02000000000000000000" pitchFamily="2" charset="0"/>
              </a:rPr>
              <a:t>bando nel 2018 per </a:t>
            </a:r>
            <a:r>
              <a:rPr lang="it-IT" sz="2200" b="1" dirty="0" smtClean="0">
                <a:solidFill>
                  <a:srgbClr val="0D00C7"/>
                </a:solidFill>
                <a:latin typeface="DecimaWE Rg" panose="02000000000000000000" pitchFamily="2" charset="0"/>
              </a:rPr>
              <a:t>400.000 € </a:t>
            </a:r>
            <a:r>
              <a:rPr lang="it-IT" sz="2200" b="1" dirty="0" smtClean="0">
                <a:latin typeface="DecimaWE Rg" panose="02000000000000000000" pitchFamily="2" charset="0"/>
              </a:rPr>
              <a:t>per sistemazione degli organi storici.</a:t>
            </a:r>
          </a:p>
          <a:p>
            <a:pPr marL="0" indent="0">
              <a:spcBef>
                <a:spcPts val="600"/>
              </a:spcBef>
              <a:buNone/>
            </a:pPr>
            <a:r>
              <a:rPr lang="it-IT" sz="2200" dirty="0" smtClean="0">
                <a:latin typeface="DecimaWE Rg" panose="02000000000000000000" pitchFamily="2" charset="0"/>
              </a:rPr>
              <a:t>_ ulteriori interventi </a:t>
            </a:r>
            <a:r>
              <a:rPr lang="it-IT" sz="2200" dirty="0">
                <a:latin typeface="DecimaWE Rg" panose="02000000000000000000" pitchFamily="2" charset="0"/>
              </a:rPr>
              <a:t>per </a:t>
            </a:r>
            <a:r>
              <a:rPr lang="it-IT" sz="2200" b="1" dirty="0" smtClean="0">
                <a:latin typeface="DecimaWE Rg" panose="02000000000000000000" pitchFamily="2" charset="0"/>
              </a:rPr>
              <a:t>vari</a:t>
            </a:r>
            <a:r>
              <a:rPr lang="it-IT" sz="2200" dirty="0" smtClean="0">
                <a:latin typeface="DecimaWE Rg" panose="02000000000000000000" pitchFamily="2" charset="0"/>
              </a:rPr>
              <a:t> </a:t>
            </a:r>
            <a:r>
              <a:rPr lang="it-IT" sz="2200" b="1" dirty="0" smtClean="0">
                <a:latin typeface="DecimaWE Rg" panose="02000000000000000000" pitchFamily="2" charset="0"/>
              </a:rPr>
              <a:t>milioni </a:t>
            </a:r>
            <a:r>
              <a:rPr lang="it-IT" sz="2200" b="1" dirty="0">
                <a:latin typeface="DecimaWE Rg" panose="02000000000000000000" pitchFamily="2" charset="0"/>
              </a:rPr>
              <a:t>di euro sul patrimonio culturale </a:t>
            </a:r>
            <a:r>
              <a:rPr lang="it-IT" sz="2200" b="1" dirty="0" smtClean="0">
                <a:latin typeface="DecimaWE Rg" panose="02000000000000000000" pitchFamily="2" charset="0"/>
              </a:rPr>
              <a:t>religioso</a:t>
            </a:r>
            <a:r>
              <a:rPr lang="it-IT" sz="2200" dirty="0" smtClean="0">
                <a:latin typeface="DecimaWE Rg" panose="02000000000000000000" pitchFamily="2" charset="0"/>
              </a:rPr>
              <a:t>; ( biblioteca e ampliamento Museo della diocesi di Pordenone; messa in sicurezza e restauri, interventi a salvaguardia della Chiesa degli </a:t>
            </a:r>
            <a:r>
              <a:rPr lang="it-IT" sz="2200" dirty="0" err="1" smtClean="0">
                <a:latin typeface="DecimaWE Rg" panose="02000000000000000000" pitchFamily="2" charset="0"/>
              </a:rPr>
              <a:t>Armeni</a:t>
            </a:r>
            <a:r>
              <a:rPr lang="it-IT" sz="2200" dirty="0" smtClean="0">
                <a:latin typeface="DecimaWE Rg" panose="02000000000000000000" pitchFamily="2" charset="0"/>
              </a:rPr>
              <a:t>, della millenaria San Silvestro, del Cimitero della Comunità </a:t>
            </a:r>
            <a:r>
              <a:rPr lang="it-IT" sz="2200" dirty="0" err="1" smtClean="0">
                <a:latin typeface="DecimaWE Rg" panose="02000000000000000000" pitchFamily="2" charset="0"/>
              </a:rPr>
              <a:t>Greco-Orientale</a:t>
            </a:r>
            <a:r>
              <a:rPr lang="it-IT" sz="2200" dirty="0" smtClean="0">
                <a:latin typeface="DecimaWE Rg" panose="02000000000000000000" pitchFamily="2" charset="0"/>
              </a:rPr>
              <a:t>)</a:t>
            </a:r>
          </a:p>
          <a:p>
            <a:pPr marL="0" indent="0">
              <a:spcBef>
                <a:spcPts val="600"/>
              </a:spcBef>
              <a:buNone/>
            </a:pPr>
            <a:endParaRPr lang="it-IT" sz="2200" b="1" dirty="0">
              <a:latin typeface="DecimaWE Rg" panose="02000000000000000000" pitchFamily="2" charset="0"/>
            </a:endParaRPr>
          </a:p>
          <a:p>
            <a:pPr marL="0" indent="0" rtl="0">
              <a:spcBef>
                <a:spcPts val="600"/>
              </a:spcBef>
              <a:buNone/>
            </a:pPr>
            <a:endParaRPr lang="it" sz="2200" dirty="0" smtClean="0"/>
          </a:p>
          <a:p>
            <a:pPr marL="0" indent="0">
              <a:spcBef>
                <a:spcPts val="600"/>
              </a:spcBef>
              <a:buNone/>
            </a:pPr>
            <a:endParaRPr lang="it" sz="2200" dirty="0"/>
          </a:p>
          <a:p>
            <a:pPr marL="0" indent="0" rtl="0">
              <a:spcBef>
                <a:spcPts val="600"/>
              </a:spcBef>
              <a:buNone/>
            </a:pPr>
            <a:endParaRPr lang="en-US" sz="2200" dirty="0"/>
          </a:p>
        </p:txBody>
      </p:sp>
      <p:grpSp>
        <p:nvGrpSpPr>
          <p:cNvPr id="2" name="Gruppo 1"/>
          <p:cNvGrpSpPr/>
          <p:nvPr/>
        </p:nvGrpSpPr>
        <p:grpSpPr>
          <a:xfrm>
            <a:off x="0" y="5778000"/>
            <a:ext cx="9144000" cy="1080000"/>
            <a:chOff x="0" y="5778000"/>
            <a:chExt cx="9144000" cy="1080000"/>
          </a:xfrm>
        </p:grpSpPr>
        <p:pic>
          <p:nvPicPr>
            <p:cNvPr id="11" name="Immagine 10" descr="villa-coronini-cromberg.jpg"/>
            <p:cNvPicPr>
              <a:picLocks noChangeAspect="1"/>
            </p:cNvPicPr>
            <p:nvPr/>
          </p:nvPicPr>
          <p:blipFill>
            <a:blip r:embed="rId2" cstate="print"/>
            <a:stretch>
              <a:fillRect/>
            </a:stretch>
          </p:blipFill>
          <p:spPr>
            <a:xfrm>
              <a:off x="5897298" y="5778000"/>
              <a:ext cx="1939808" cy="1080000"/>
            </a:xfrm>
            <a:prstGeom prst="rect">
              <a:avLst/>
            </a:prstGeom>
          </p:spPr>
        </p:pic>
        <p:pic>
          <p:nvPicPr>
            <p:cNvPr id="15" name="Immagine 14" descr="sesto al reghena.jpg"/>
            <p:cNvPicPr>
              <a:picLocks noChangeAspect="1"/>
            </p:cNvPicPr>
            <p:nvPr/>
          </p:nvPicPr>
          <p:blipFill>
            <a:blip r:embed="rId3" cstate="print"/>
            <a:stretch>
              <a:fillRect/>
            </a:stretch>
          </p:blipFill>
          <p:spPr>
            <a:xfrm>
              <a:off x="7524000" y="5778000"/>
              <a:ext cx="1620000" cy="1080000"/>
            </a:xfrm>
            <a:prstGeom prst="rect">
              <a:avLst/>
            </a:prstGeom>
          </p:spPr>
        </p:pic>
        <p:pic>
          <p:nvPicPr>
            <p:cNvPr id="16" name="Immagine 15" descr="di_pietro_sano_504_flight_to_egypt spilimbergo.jpg"/>
            <p:cNvPicPr>
              <a:picLocks noChangeAspect="1"/>
            </p:cNvPicPr>
            <p:nvPr/>
          </p:nvPicPr>
          <p:blipFill>
            <a:blip r:embed="rId4" cstate="print"/>
            <a:stretch>
              <a:fillRect/>
            </a:stretch>
          </p:blipFill>
          <p:spPr>
            <a:xfrm>
              <a:off x="4964382" y="5778000"/>
              <a:ext cx="1441147" cy="1080000"/>
            </a:xfrm>
            <a:prstGeom prst="rect">
              <a:avLst/>
            </a:prstGeom>
          </p:spPr>
        </p:pic>
        <p:pic>
          <p:nvPicPr>
            <p:cNvPr id="17" name="Immagine 16" descr="chiesa_elvetica.jpg"/>
            <p:cNvPicPr>
              <a:picLocks noChangeAspect="1"/>
            </p:cNvPicPr>
            <p:nvPr/>
          </p:nvPicPr>
          <p:blipFill>
            <a:blip r:embed="rId5" cstate="print"/>
            <a:stretch>
              <a:fillRect/>
            </a:stretch>
          </p:blipFill>
          <p:spPr>
            <a:xfrm>
              <a:off x="3181352" y="5778000"/>
              <a:ext cx="1920781" cy="1080000"/>
            </a:xfrm>
            <a:prstGeom prst="rect">
              <a:avLst/>
            </a:prstGeom>
          </p:spPr>
        </p:pic>
        <p:pic>
          <p:nvPicPr>
            <p:cNvPr id="19" name="Immagine 18" descr="chimi organo.jpg"/>
            <p:cNvPicPr>
              <a:picLocks noChangeAspect="1"/>
            </p:cNvPicPr>
            <p:nvPr/>
          </p:nvPicPr>
          <p:blipFill>
            <a:blip r:embed="rId6" cstate="print"/>
            <a:stretch>
              <a:fillRect/>
            </a:stretch>
          </p:blipFill>
          <p:spPr>
            <a:xfrm>
              <a:off x="1846000" y="5778000"/>
              <a:ext cx="1621760" cy="1080000"/>
            </a:xfrm>
            <a:prstGeom prst="rect">
              <a:avLst/>
            </a:prstGeom>
          </p:spPr>
        </p:pic>
        <p:pic>
          <p:nvPicPr>
            <p:cNvPr id="20" name="Immagine 19" descr="armeni.jpg"/>
            <p:cNvPicPr>
              <a:picLocks noChangeAspect="1"/>
            </p:cNvPicPr>
            <p:nvPr/>
          </p:nvPicPr>
          <p:blipFill>
            <a:blip r:embed="rId7" cstate="print"/>
            <a:stretch>
              <a:fillRect/>
            </a:stretch>
          </p:blipFill>
          <p:spPr>
            <a:xfrm>
              <a:off x="0" y="5778000"/>
              <a:ext cx="2160000" cy="1080000"/>
            </a:xfrm>
            <a:prstGeom prst="rect">
              <a:avLst/>
            </a:prstGeom>
          </p:spPr>
        </p:pic>
      </p:grpSp>
      <p:sp>
        <p:nvSpPr>
          <p:cNvPr id="18" name="Rettangolo 17"/>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4" name="Gruppo 23"/>
          <p:cNvGrpSpPr/>
          <p:nvPr/>
        </p:nvGrpSpPr>
        <p:grpSpPr>
          <a:xfrm>
            <a:off x="480731" y="180000"/>
            <a:ext cx="8595532" cy="389125"/>
            <a:chOff x="480731" y="180000"/>
            <a:chExt cx="8595532" cy="389125"/>
          </a:xfrm>
        </p:grpSpPr>
        <p:pic>
          <p:nvPicPr>
            <p:cNvPr id="25" name="Immagine 24" descr="59994_logoregionefvg.jpg"/>
            <p:cNvPicPr>
              <a:picLocks noChangeAspect="1"/>
            </p:cNvPicPr>
            <p:nvPr/>
          </p:nvPicPr>
          <p:blipFill>
            <a:blip r:embed="rId8" cstate="print"/>
            <a:stretch>
              <a:fillRect/>
            </a:stretch>
          </p:blipFill>
          <p:spPr>
            <a:xfrm>
              <a:off x="480731" y="180000"/>
              <a:ext cx="1800000" cy="389125"/>
            </a:xfrm>
            <a:prstGeom prst="rect">
              <a:avLst/>
            </a:prstGeom>
          </p:spPr>
        </p:pic>
        <p:sp>
          <p:nvSpPr>
            <p:cNvPr id="26" name="Rettangolo 25"/>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233332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493713" y="887775"/>
            <a:ext cx="8083020" cy="924092"/>
          </a:xfrm>
        </p:spPr>
        <p:txBody>
          <a:bodyPr rtlCol="0">
            <a:noAutofit/>
          </a:bodyPr>
          <a:lstStyle/>
          <a:p>
            <a:r>
              <a:rPr lang="it-IT" b="1" dirty="0" smtClean="0">
                <a:latin typeface="DecimaWE Rg" panose="02000000000000000000" pitchFamily="2" charset="0"/>
              </a:rPr>
              <a:t>LA GOVERNANCE DEI BENI CULTURALI: </a:t>
            </a:r>
            <a:br>
              <a:rPr lang="it-IT" b="1" dirty="0" smtClean="0">
                <a:latin typeface="DecimaWE Rg" panose="02000000000000000000" pitchFamily="2" charset="0"/>
              </a:rPr>
            </a:br>
            <a:r>
              <a:rPr lang="it-IT" b="1" cap="all" dirty="0" smtClean="0">
                <a:solidFill>
                  <a:srgbClr val="0D00C7"/>
                </a:solidFill>
                <a:latin typeface="DecimaWE Rg" panose="02000000000000000000" pitchFamily="2" charset="0"/>
              </a:rPr>
              <a:t>ERPAC istituito con L.R. 2/2016</a:t>
            </a:r>
            <a:endParaRPr lang="en-US" b="1" i="1" cap="all" dirty="0">
              <a:solidFill>
                <a:srgbClr val="0D00C7"/>
              </a:solidFill>
              <a:latin typeface="DecimaWE Rg" panose="02000000000000000000" pitchFamily="2" charset="0"/>
            </a:endParaRPr>
          </a:p>
        </p:txBody>
      </p:sp>
      <p:sp>
        <p:nvSpPr>
          <p:cNvPr id="14" name="Segnaposto contenuto 13"/>
          <p:cNvSpPr>
            <a:spLocks noGrp="1"/>
          </p:cNvSpPr>
          <p:nvPr>
            <p:ph idx="1"/>
          </p:nvPr>
        </p:nvSpPr>
        <p:spPr>
          <a:xfrm>
            <a:off x="483923" y="2574700"/>
            <a:ext cx="8040687" cy="2854550"/>
          </a:xfrm>
          <a:noFill/>
        </p:spPr>
        <p:txBody>
          <a:bodyPr rtlCol="0">
            <a:noAutofit/>
          </a:bodyPr>
          <a:lstStyle/>
          <a:p>
            <a:pPr marL="0" indent="0">
              <a:lnSpc>
                <a:spcPct val="100000"/>
              </a:lnSpc>
              <a:spcBef>
                <a:spcPts val="600"/>
              </a:spcBef>
              <a:buNone/>
            </a:pPr>
            <a:r>
              <a:rPr lang="it-IT" sz="1400" b="1" dirty="0" smtClean="0">
                <a:latin typeface="DecimaWE"/>
              </a:rPr>
              <a:t>_ ERPAC</a:t>
            </a:r>
            <a:r>
              <a:rPr lang="it-IT" sz="1400" b="1" dirty="0">
                <a:latin typeface="DecimaWE"/>
              </a:rPr>
              <a:t>:</a:t>
            </a:r>
            <a:r>
              <a:rPr lang="it-IT" sz="1400" dirty="0">
                <a:latin typeface="DecimaWE"/>
              </a:rPr>
              <a:t> </a:t>
            </a:r>
            <a:r>
              <a:rPr lang="it-IT" sz="1400" dirty="0" smtClean="0">
                <a:latin typeface="DecimaWE"/>
              </a:rPr>
              <a:t> è </a:t>
            </a:r>
            <a:r>
              <a:rPr lang="it-IT" sz="1400" dirty="0">
                <a:latin typeface="DecimaWE"/>
              </a:rPr>
              <a:t>stato istituito nel 2016 l’Ente Regionale per il Patrimonio Culturale che </a:t>
            </a:r>
            <a:r>
              <a:rPr lang="it-IT" sz="1400" dirty="0" smtClean="0">
                <a:latin typeface="DecimaWE"/>
              </a:rPr>
              <a:t>accorpa in un unico Ente  l’azienda speciale di Villa </a:t>
            </a:r>
            <a:r>
              <a:rPr lang="it-IT" sz="1400" dirty="0">
                <a:latin typeface="DecimaWE"/>
              </a:rPr>
              <a:t>Manin, </a:t>
            </a:r>
            <a:r>
              <a:rPr lang="it-IT" sz="1400" dirty="0" smtClean="0">
                <a:latin typeface="DecimaWE"/>
              </a:rPr>
              <a:t>l’IPAC </a:t>
            </a:r>
            <a:r>
              <a:rPr lang="it-IT" sz="1400" dirty="0">
                <a:latin typeface="DecimaWE"/>
              </a:rPr>
              <a:t>Istituto </a:t>
            </a:r>
            <a:r>
              <a:rPr lang="it-IT" sz="1400" dirty="0" smtClean="0">
                <a:latin typeface="DecimaWE"/>
              </a:rPr>
              <a:t>Patrimonio </a:t>
            </a:r>
            <a:r>
              <a:rPr lang="it-IT" sz="1400" dirty="0">
                <a:latin typeface="DecimaWE"/>
              </a:rPr>
              <a:t>Culturale </a:t>
            </a:r>
            <a:r>
              <a:rPr lang="it-IT" sz="1400" dirty="0" smtClean="0">
                <a:latin typeface="DecimaWE"/>
              </a:rPr>
              <a:t>ed i Musei </a:t>
            </a:r>
            <a:r>
              <a:rPr lang="it-IT" sz="1400" dirty="0">
                <a:latin typeface="DecimaWE"/>
              </a:rPr>
              <a:t>Provinciali di </a:t>
            </a:r>
            <a:r>
              <a:rPr lang="it-IT" sz="1400" dirty="0" smtClean="0">
                <a:latin typeface="DecimaWE"/>
              </a:rPr>
              <a:t>Gorizia oltre alla gestione degli altri beni già delle Provincie (Parchi degli OPP, Magazzino delle Idee, Faro della Vittoria e altro).  Ha una direzione generale e tre direzioni di servizio (a Gorizia e </a:t>
            </a:r>
            <a:r>
              <a:rPr lang="it-IT" sz="1400" dirty="0" err="1" smtClean="0">
                <a:latin typeface="DecimaWE"/>
              </a:rPr>
              <a:t>Passariano</a:t>
            </a:r>
            <a:r>
              <a:rPr lang="it-IT" sz="1400" dirty="0" smtClean="0">
                <a:latin typeface="DecimaWE"/>
              </a:rPr>
              <a:t>). Esercita per la Regione la competenza di </a:t>
            </a:r>
            <a:r>
              <a:rPr lang="it-IT" sz="1400" b="1" dirty="0" smtClean="0">
                <a:latin typeface="DecimaWE"/>
              </a:rPr>
              <a:t>tutela dei beni librari</a:t>
            </a:r>
            <a:r>
              <a:rPr lang="it-IT" sz="1400" dirty="0" smtClean="0">
                <a:latin typeface="DecimaWE"/>
              </a:rPr>
              <a:t>, ha </a:t>
            </a:r>
            <a:r>
              <a:rPr lang="it-IT" sz="1400" dirty="0">
                <a:latin typeface="DecimaWE"/>
              </a:rPr>
              <a:t>funzioni di </a:t>
            </a:r>
            <a:r>
              <a:rPr lang="it-IT" sz="1400" b="1" dirty="0" smtClean="0">
                <a:latin typeface="DecimaWE"/>
              </a:rPr>
              <a:t>catalogazione sistematica del patrimonio regionale</a:t>
            </a:r>
            <a:r>
              <a:rPr lang="it-IT" sz="1400" dirty="0" smtClean="0">
                <a:latin typeface="DecimaWE"/>
              </a:rPr>
              <a:t>, e di gestione</a:t>
            </a:r>
            <a:r>
              <a:rPr lang="it-IT" sz="1400" dirty="0">
                <a:latin typeface="DecimaWE"/>
              </a:rPr>
              <a:t>, promozione e valorizzazione del patrimonio </a:t>
            </a:r>
            <a:r>
              <a:rPr lang="it-IT" sz="1400" dirty="0" smtClean="0">
                <a:latin typeface="DecimaWE"/>
              </a:rPr>
              <a:t>culturale, con </a:t>
            </a:r>
            <a:r>
              <a:rPr lang="it-IT" sz="1400" b="1" dirty="0" smtClean="0">
                <a:latin typeface="DecimaWE"/>
              </a:rPr>
              <a:t>compiti di formazione del personale </a:t>
            </a:r>
            <a:r>
              <a:rPr lang="it-IT" sz="1400" dirty="0" smtClean="0">
                <a:latin typeface="DecimaWE"/>
              </a:rPr>
              <a:t>professionale pubblico, e dei volontari nel campo culturale e di </a:t>
            </a:r>
            <a:r>
              <a:rPr lang="it-IT" sz="1400" b="1" dirty="0" smtClean="0">
                <a:latin typeface="DecimaWE"/>
              </a:rPr>
              <a:t>supporto alla creazione delle reti museali</a:t>
            </a:r>
            <a:r>
              <a:rPr lang="it-IT" sz="1400" dirty="0" smtClean="0">
                <a:latin typeface="DecimaWE"/>
              </a:rPr>
              <a:t>. </a:t>
            </a:r>
            <a:r>
              <a:rPr lang="it-IT" sz="1400" b="1" dirty="0" smtClean="0">
                <a:latin typeface="DecimaWE"/>
              </a:rPr>
              <a:t>Ospita </a:t>
            </a:r>
            <a:r>
              <a:rPr lang="it-IT" sz="1400" b="1" dirty="0" smtClean="0">
                <a:latin typeface="DecimaWE"/>
              </a:rPr>
              <a:t>la Fondazione Capucci </a:t>
            </a:r>
            <a:r>
              <a:rPr lang="it-IT" sz="1400" dirty="0" smtClean="0">
                <a:latin typeface="DecimaWE"/>
              </a:rPr>
              <a:t>con la sue straordinaria collezione e rilancia la </a:t>
            </a:r>
            <a:r>
              <a:rPr lang="it-IT" sz="1400" b="1" dirty="0" smtClean="0">
                <a:latin typeface="DecimaWE"/>
              </a:rPr>
              <a:t>Scuola Superiore di Restauro </a:t>
            </a:r>
          </a:p>
          <a:p>
            <a:pPr marL="0" indent="0">
              <a:lnSpc>
                <a:spcPct val="100000"/>
              </a:lnSpc>
              <a:spcBef>
                <a:spcPts val="600"/>
              </a:spcBef>
              <a:buNone/>
            </a:pPr>
            <a:r>
              <a:rPr lang="it-IT" sz="1400" dirty="0" smtClean="0">
                <a:latin typeface="DecimaWE"/>
              </a:rPr>
              <a:t>_ </a:t>
            </a:r>
            <a:r>
              <a:rPr lang="it-IT" sz="1400" b="1" dirty="0" smtClean="0">
                <a:latin typeface="DecimaWE"/>
              </a:rPr>
              <a:t>FINANZIAMENTI per l’attività dell’Ente</a:t>
            </a:r>
            <a:r>
              <a:rPr lang="it-IT" sz="1400" dirty="0" smtClean="0">
                <a:latin typeface="DecimaWE"/>
              </a:rPr>
              <a:t>:</a:t>
            </a:r>
          </a:p>
          <a:p>
            <a:pPr marL="0" indent="0">
              <a:lnSpc>
                <a:spcPct val="100000"/>
              </a:lnSpc>
              <a:spcBef>
                <a:spcPts val="600"/>
              </a:spcBef>
              <a:buNone/>
            </a:pPr>
            <a:r>
              <a:rPr lang="it-IT" sz="1400" b="1" dirty="0" smtClean="0">
                <a:solidFill>
                  <a:srgbClr val="0D00C7"/>
                </a:solidFill>
                <a:latin typeface="DecimaWE"/>
              </a:rPr>
              <a:t>2017 &gt;  </a:t>
            </a:r>
            <a:r>
              <a:rPr lang="it-IT" sz="1400" b="1" dirty="0">
                <a:solidFill>
                  <a:srgbClr val="0D00C7"/>
                </a:solidFill>
                <a:latin typeface="DecimaWE"/>
              </a:rPr>
              <a:t>4.830.000,00 </a:t>
            </a:r>
            <a:r>
              <a:rPr lang="it-IT" sz="1400" b="1" dirty="0" smtClean="0">
                <a:solidFill>
                  <a:srgbClr val="0D00C7"/>
                </a:solidFill>
                <a:latin typeface="DecimaWE"/>
              </a:rPr>
              <a:t>€ – 2018 &gt; 5.200.000,00 € – 2019 &gt; 6.000.000,00 € - 2020 &gt; 6.000.000 </a:t>
            </a:r>
            <a:r>
              <a:rPr lang="it-IT" sz="1400" b="1" dirty="0" smtClean="0">
                <a:solidFill>
                  <a:srgbClr val="0D00C7"/>
                </a:solidFill>
                <a:latin typeface="DecimaWE"/>
              </a:rPr>
              <a:t>€</a:t>
            </a:r>
          </a:p>
        </p:txBody>
      </p:sp>
      <p:grpSp>
        <p:nvGrpSpPr>
          <p:cNvPr id="2" name="Gruppo 1"/>
          <p:cNvGrpSpPr/>
          <p:nvPr/>
        </p:nvGrpSpPr>
        <p:grpSpPr>
          <a:xfrm>
            <a:off x="0" y="5778000"/>
            <a:ext cx="9144000" cy="1080000"/>
            <a:chOff x="0" y="5778000"/>
            <a:chExt cx="9144000" cy="1080000"/>
          </a:xfrm>
        </p:grpSpPr>
        <p:pic>
          <p:nvPicPr>
            <p:cNvPr id="1028" name="Picture 4" descr="C:\Users\148129\Desktop\NEWSLETTER\form_165x140\cultura\libri_scaff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5403" y="5778000"/>
              <a:ext cx="142714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148129\Desktop\villa_man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8772" y="5778000"/>
              <a:ext cx="212625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descr="img_parag_faro_della_vittoria.jpg"/>
            <p:cNvPicPr>
              <a:picLocks noChangeAspect="1"/>
            </p:cNvPicPr>
            <p:nvPr/>
          </p:nvPicPr>
          <p:blipFill>
            <a:blip r:embed="rId4" cstate="print"/>
            <a:stretch>
              <a:fillRect/>
            </a:stretch>
          </p:blipFill>
          <p:spPr>
            <a:xfrm>
              <a:off x="7522553" y="5778000"/>
              <a:ext cx="1621447" cy="1080000"/>
            </a:xfrm>
            <a:prstGeom prst="rect">
              <a:avLst/>
            </a:prstGeom>
          </p:spPr>
        </p:pic>
        <p:pic>
          <p:nvPicPr>
            <p:cNvPr id="12" name="Immagine 11" descr="opp gorizia.jpg"/>
            <p:cNvPicPr>
              <a:picLocks noChangeAspect="1"/>
            </p:cNvPicPr>
            <p:nvPr/>
          </p:nvPicPr>
          <p:blipFill>
            <a:blip r:embed="rId5" cstate="print"/>
            <a:stretch>
              <a:fillRect/>
            </a:stretch>
          </p:blipFill>
          <p:spPr>
            <a:xfrm>
              <a:off x="6041248" y="5778000"/>
              <a:ext cx="1625078" cy="1080000"/>
            </a:xfrm>
            <a:prstGeom prst="rect">
              <a:avLst/>
            </a:prstGeom>
          </p:spPr>
        </p:pic>
        <p:pic>
          <p:nvPicPr>
            <p:cNvPr id="15" name="Immagine 14" descr="museo-provinciale-di.jpg"/>
            <p:cNvPicPr>
              <a:picLocks noChangeAspect="1"/>
            </p:cNvPicPr>
            <p:nvPr/>
          </p:nvPicPr>
          <p:blipFill>
            <a:blip r:embed="rId6" cstate="print"/>
            <a:stretch>
              <a:fillRect/>
            </a:stretch>
          </p:blipFill>
          <p:spPr>
            <a:xfrm>
              <a:off x="1296226" y="5778000"/>
              <a:ext cx="1622951" cy="1080000"/>
            </a:xfrm>
            <a:prstGeom prst="rect">
              <a:avLst/>
            </a:prstGeom>
          </p:spPr>
        </p:pic>
        <p:pic>
          <p:nvPicPr>
            <p:cNvPr id="16" name="Immagine 15" descr="contadina1.jpg"/>
            <p:cNvPicPr>
              <a:picLocks noChangeAspect="1"/>
            </p:cNvPicPr>
            <p:nvPr/>
          </p:nvPicPr>
          <p:blipFill>
            <a:blip r:embed="rId7" cstate="print"/>
            <a:stretch>
              <a:fillRect/>
            </a:stretch>
          </p:blipFill>
          <p:spPr>
            <a:xfrm>
              <a:off x="0" y="5778000"/>
              <a:ext cx="1440000" cy="1080000"/>
            </a:xfrm>
            <a:prstGeom prst="rect">
              <a:avLst/>
            </a:prstGeom>
          </p:spPr>
        </p:pic>
      </p:grpSp>
      <p:pic>
        <p:nvPicPr>
          <p:cNvPr id="17" name="Immagine 16" descr="logo erpac.png"/>
          <p:cNvPicPr>
            <a:picLocks noChangeAspect="1"/>
          </p:cNvPicPr>
          <p:nvPr/>
        </p:nvPicPr>
        <p:blipFill>
          <a:blip r:embed="rId8" cstate="print"/>
          <a:stretch>
            <a:fillRect/>
          </a:stretch>
        </p:blipFill>
        <p:spPr>
          <a:xfrm>
            <a:off x="626115" y="1842558"/>
            <a:ext cx="3827633" cy="459316"/>
          </a:xfrm>
          <a:prstGeom prst="rect">
            <a:avLst/>
          </a:prstGeom>
        </p:spPr>
      </p:pic>
      <p:sp>
        <p:nvSpPr>
          <p:cNvPr id="19" name="Rettangolo 18"/>
          <p:cNvSpPr/>
          <p:nvPr/>
        </p:nvSpPr>
        <p:spPr>
          <a:xfrm>
            <a:off x="0" y="0"/>
            <a:ext cx="9144000" cy="720000"/>
          </a:xfrm>
          <a:prstGeom prst="rect">
            <a:avLst/>
          </a:prstGeom>
          <a:solidFill>
            <a:srgbClr val="0D00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3" name="Gruppo 22"/>
          <p:cNvGrpSpPr/>
          <p:nvPr/>
        </p:nvGrpSpPr>
        <p:grpSpPr>
          <a:xfrm>
            <a:off x="480731" y="180000"/>
            <a:ext cx="8595532" cy="389125"/>
            <a:chOff x="480731" y="180000"/>
            <a:chExt cx="8595532" cy="389125"/>
          </a:xfrm>
        </p:grpSpPr>
        <p:pic>
          <p:nvPicPr>
            <p:cNvPr id="24" name="Immagine 23" descr="59994_logoregionefvg.jpg"/>
            <p:cNvPicPr>
              <a:picLocks noChangeAspect="1"/>
            </p:cNvPicPr>
            <p:nvPr/>
          </p:nvPicPr>
          <p:blipFill>
            <a:blip r:embed="rId9" cstate="print"/>
            <a:stretch>
              <a:fillRect/>
            </a:stretch>
          </p:blipFill>
          <p:spPr>
            <a:xfrm>
              <a:off x="480731" y="180000"/>
              <a:ext cx="1800000" cy="389125"/>
            </a:xfrm>
            <a:prstGeom prst="rect">
              <a:avLst/>
            </a:prstGeom>
          </p:spPr>
        </p:pic>
        <p:sp>
          <p:nvSpPr>
            <p:cNvPr id="25" name="Rettangolo 24"/>
            <p:cNvSpPr/>
            <p:nvPr/>
          </p:nvSpPr>
          <p:spPr>
            <a:xfrm>
              <a:off x="4504267" y="180000"/>
              <a:ext cx="4571996" cy="374461"/>
            </a:xfrm>
            <a:prstGeom prst="rect">
              <a:avLst/>
            </a:prstGeom>
          </p:spPr>
          <p:txBody>
            <a:bodyPr wrap="square">
              <a:spAutoFit/>
            </a:bodyPr>
            <a:lstStyle/>
            <a:p>
              <a:pPr lvl="0">
                <a:lnSpc>
                  <a:spcPct val="90000"/>
                </a:lnSpc>
                <a:spcBef>
                  <a:spcPts val="1800"/>
                </a:spcBef>
              </a:pPr>
              <a:r>
                <a:rPr lang="it-IT" sz="2000" dirty="0">
                  <a:solidFill>
                    <a:schemeClr val="bg1"/>
                  </a:solidFill>
                  <a:latin typeface="DecimaWE Rg" panose="02000000000000000000" pitchFamily="2" charset="0"/>
                </a:rPr>
                <a:t>Assessorato alla cultura, sport e </a:t>
              </a:r>
              <a:r>
                <a:rPr lang="it-IT" sz="2000" dirty="0" smtClean="0">
                  <a:solidFill>
                    <a:schemeClr val="bg1"/>
                  </a:solidFill>
                  <a:latin typeface="DecimaWE Rg" panose="02000000000000000000" pitchFamily="2" charset="0"/>
                </a:rPr>
                <a:t>solidarietà</a:t>
              </a:r>
              <a:endParaRPr lang="it" sz="2000" dirty="0">
                <a:solidFill>
                  <a:schemeClr val="bg1"/>
                </a:solidFill>
                <a:latin typeface="DecimaWE Rg" panose="02000000000000000000" pitchFamily="2" charset="0"/>
              </a:endParaRPr>
            </a:p>
          </p:txBody>
        </p:sp>
      </p:grpSp>
    </p:spTree>
    <p:extLst>
      <p:ext uri="{BB962C8B-B14F-4D97-AF65-F5344CB8AC3E}">
        <p14:creationId xmlns:p14="http://schemas.microsoft.com/office/powerpoint/2010/main" val="233332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31380">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_9411651_TF03431380_TF03431380.potx" id="{F752DA82-D50A-4AE0-8DD8-25DD4AAFB5E8}" vid="{140E91C9-CCE7-4C34-B3F5-184A9FB2C478}"/>
    </a:ext>
  </a:extLst>
</a:theme>
</file>

<file path=ppt/theme/theme2.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terms/"/>
    <ds:schemaRef ds:uri="http://schemas.openxmlformats.org/package/2006/metadata/core-properties"/>
    <ds:schemaRef ds:uri="http://www.w3.org/XML/1998/namespace"/>
    <ds:schemaRef ds:uri="http://purl.org/dc/elements/1.1/"/>
    <ds:schemaRef ds:uri="4873beb7-5857-4685-be1f-d57550cc96cc"/>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tf03431380</Template>
  <TotalTime>0</TotalTime>
  <Words>1850</Words>
  <Application>Microsoft Office PowerPoint</Application>
  <PresentationFormat>Presentazione su schermo (4:3)</PresentationFormat>
  <Paragraphs>307</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tf03431380</vt:lpstr>
      <vt:lpstr>Presentazione standard di PowerPoint</vt:lpstr>
      <vt:lpstr>SISTEMA Cultura FVG LE RISORSE COMPLESSIVE</vt:lpstr>
      <vt:lpstr>Principali innovazioni della legge n 16/2014</vt:lpstr>
      <vt:lpstr>INCREMENTO delle  RISORSE</vt:lpstr>
      <vt:lpstr>RECUPERATE LE RISORSE ASSEGNATE DALLE PROVINCIE</vt:lpstr>
      <vt:lpstr>LINEE CONTRIBUTIVE INNOVATIVE SULLO SPETTACOLO</vt:lpstr>
      <vt:lpstr>LINEE CONTRIBUTIVE TEMATICHE</vt:lpstr>
      <vt:lpstr>BENI CULTURALI  importanti investimenti </vt:lpstr>
      <vt:lpstr>LA GOVERNANCE DEI BENI CULTURALI:  ERPAC istituito con L.R. 2/2016</vt:lpstr>
      <vt:lpstr>LA GOVERNANCE DEI BENI CULTURALI: FONDAZIONE AQUILEIA</vt:lpstr>
      <vt:lpstr>BENI CULTURALI &gt; LETTURA &gt; LETTERATURA &gt; FOTOGRAFIA</vt:lpstr>
      <vt:lpstr>BENI CULTURALI  &gt; BIBLIOTECHE </vt:lpstr>
      <vt:lpstr>BENI CULTURALI  &gt;  BIBLIOTECHE</vt:lpstr>
      <vt:lpstr>Principali innovazioni delle legge n 23/2015</vt:lpstr>
      <vt:lpstr>BENI CULTURALI  &gt; MUSEI risorse in forte CRESCITA  </vt:lpstr>
      <vt:lpstr>BENI CULTURALI   &gt;  MUSEI </vt:lpstr>
      <vt:lpstr>BENI CULTURALI   &gt; musei  privati finanziati fino al 2017</vt:lpstr>
      <vt:lpstr>Presentazione standard di PowerPoint</vt:lpstr>
      <vt:lpstr>Presentazione standard di PowerPoint</vt:lpstr>
      <vt:lpstr>132 MLN € I GRANDI INVESTIMENTI OTTENUTI DAL MIBACT SU FONDI EUROPEI FSC</vt:lpstr>
      <vt:lpstr>132 MLN € I GRANDI INVESTIMENTI OTTENUTI DAL MIBACT SU FONDI EUROPEI FSC</vt:lpstr>
      <vt:lpstr>ANNO EUROPEO DEL PATRIMONIO  CULTURALE 2018</vt:lpstr>
      <vt:lpstr>LA SFIDA: CREARE UNA NUOVA IMPORTANTE ECONOMIA DELLA CULTURA UNA GRANDE OPPORTUNITÀ PER I GIOVANI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2017-03-02T09:45:12Z</dcterms:created>
  <dcterms:modified xsi:type="dcterms:W3CDTF">2018-03-08T13:46:05Z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